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5"/>
  </p:notesMasterIdLst>
  <p:sldIdLst>
    <p:sldId id="256" r:id="rId2"/>
    <p:sldId id="317" r:id="rId3"/>
    <p:sldId id="258" r:id="rId4"/>
    <p:sldId id="257" r:id="rId5"/>
    <p:sldId id="262" r:id="rId6"/>
    <p:sldId id="294" r:id="rId7"/>
    <p:sldId id="283" r:id="rId8"/>
    <p:sldId id="263" r:id="rId9"/>
    <p:sldId id="264" r:id="rId10"/>
    <p:sldId id="265" r:id="rId11"/>
    <p:sldId id="266" r:id="rId12"/>
    <p:sldId id="295" r:id="rId13"/>
    <p:sldId id="272" r:id="rId14"/>
    <p:sldId id="271" r:id="rId15"/>
    <p:sldId id="304" r:id="rId16"/>
    <p:sldId id="267" r:id="rId17"/>
    <p:sldId id="311" r:id="rId18"/>
    <p:sldId id="313" r:id="rId19"/>
    <p:sldId id="318" r:id="rId20"/>
    <p:sldId id="312" r:id="rId21"/>
    <p:sldId id="261" r:id="rId22"/>
    <p:sldId id="285" r:id="rId23"/>
    <p:sldId id="289" r:id="rId24"/>
    <p:sldId id="269" r:id="rId25"/>
    <p:sldId id="270" r:id="rId26"/>
    <p:sldId id="303" r:id="rId27"/>
    <p:sldId id="273" r:id="rId28"/>
    <p:sldId id="305" r:id="rId29"/>
    <p:sldId id="306" r:id="rId30"/>
    <p:sldId id="274" r:id="rId31"/>
    <p:sldId id="277" r:id="rId32"/>
    <p:sldId id="278" r:id="rId33"/>
    <p:sldId id="260" r:id="rId34"/>
    <p:sldId id="308" r:id="rId35"/>
    <p:sldId id="314" r:id="rId36"/>
    <p:sldId id="321" r:id="rId37"/>
    <p:sldId id="320" r:id="rId38"/>
    <p:sldId id="319" r:id="rId39"/>
    <p:sldId id="322" r:id="rId40"/>
    <p:sldId id="378" r:id="rId41"/>
    <p:sldId id="307" r:id="rId42"/>
    <p:sldId id="279" r:id="rId43"/>
    <p:sldId id="280" r:id="rId44"/>
    <p:sldId id="377" r:id="rId45"/>
    <p:sldId id="281" r:id="rId46"/>
    <p:sldId id="290" r:id="rId47"/>
    <p:sldId id="297" r:id="rId48"/>
    <p:sldId id="316" r:id="rId49"/>
    <p:sldId id="300" r:id="rId50"/>
    <p:sldId id="301" r:id="rId51"/>
    <p:sldId id="375" r:id="rId52"/>
    <p:sldId id="376" r:id="rId53"/>
    <p:sldId id="323" r:id="rId5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21" autoAdjust="0"/>
    <p:restoredTop sz="70858" autoAdjust="0"/>
  </p:normalViewPr>
  <p:slideViewPr>
    <p:cSldViewPr snapToGrid="0">
      <p:cViewPr varScale="1">
        <p:scale>
          <a:sx n="102" d="100"/>
          <a:sy n="102" d="100"/>
        </p:scale>
        <p:origin x="1530" y="9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9/30/2019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Report No. </a:t>
            </a:r>
            <a:r>
              <a:rPr lang="en-US" sz="1200" b="0" i="0" u="none" strike="noStrike" kern="1200" baseline="0">
                <a:solidFill>
                  <a:schemeClr val="tx1"/>
                </a:solidFill>
                <a:latin typeface="+mn-lt"/>
                <a:ea typeface="+mn-ea"/>
                <a:cs typeface="+mn-cs"/>
              </a:rPr>
              <a:t>FHWA-SA-19-034</a:t>
            </a:r>
            <a:endParaRPr lang="en-US"/>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1074923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a:t>Notes: </a:t>
            </a:r>
            <a:r>
              <a:rPr lang="en-US" b="0" dirty="0"/>
              <a:t>These</a:t>
            </a:r>
            <a:r>
              <a:rPr lang="en-US" b="0" baseline="0" dirty="0"/>
              <a:t> s</a:t>
            </a:r>
            <a:r>
              <a:rPr lang="en-US" sz="1200" dirty="0"/>
              <a:t>treet types represent a spectrum from pedestrian- to auto-oriented, but each street type can (and should) include design elements to improve safety and operation for bicyclists, pedestrians, and transit users. Street design decisions and land use decisions should complement one another. </a:t>
            </a:r>
            <a:br>
              <a:rPr lang="en-US" sz="1200" dirty="0"/>
            </a:br>
            <a:r>
              <a:rPr lang="en-US" sz="1200" dirty="0"/>
              <a:t>Rural roads cover different street types as they are often the only connections between towns and should serve a variety of users.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Adapted from the Pedestrian and Bicycle Information Center </a:t>
            </a:r>
            <a:r>
              <a:rPr lang="en-US" i="1" dirty="0"/>
              <a:t>Pedestrian and Bicycle Transportation Short Series, </a:t>
            </a:r>
            <a:r>
              <a:rPr lang="en-US" dirty="0"/>
              <a:t>Class 2 (2015).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Institute of Transportation Engineers. (2010). Designing Walkable Urban Thoroughfares: A Context Sensitive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2145253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AASHTO Green Book classifies these contexts to determine geometric design.</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3111695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1042882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There area a variety of resources to use as guidelines for design. FHWA encourages agencies to appropriately use these guides and other resources to help fulfill the aims of the 2010 USDOT Policy Statement on Bicycle and Pedestrian Accommodation Regulations and Recommendations - "...DOT encourages transportation agencies to go beyond the minimum requirements, and proactively provide convenient, safe, and context-sensitive facilities that foster increased use by bicyclists and pedestrians of all ages and abilities, and utilize universal design characteristics when appropriate."</a:t>
            </a:r>
          </a:p>
          <a:p>
            <a:r>
              <a:rPr lang="en-US" b="1" dirty="0"/>
              <a:t>Notes</a:t>
            </a:r>
            <a:r>
              <a:rPr lang="en-US" dirty="0"/>
              <a:t>: </a:t>
            </a:r>
            <a:r>
              <a:rPr lang="en-US" sz="1200" b="0" i="0" kern="1200" dirty="0">
                <a:solidFill>
                  <a:schemeClr val="tx1"/>
                </a:solidFill>
                <a:effectLst/>
                <a:latin typeface="+mn-lt"/>
                <a:ea typeface="+mn-ea"/>
                <a:cs typeface="+mn-cs"/>
              </a:rPr>
              <a:t>FHWA supports a flexible approach to bicycle and pedestrian facility design, particularly in urban areas. The American Association of State Highway and Transportation Officials (AASHTO) bicycle and pedestrian design guides are the primary national resources for planning, designing, and operating bicycle and pedestrian facilities. The National Association of City Transportation Officials (NACTO) </a:t>
            </a:r>
            <a:r>
              <a:rPr lang="en-US" sz="1200" b="0" i="1" kern="1200" dirty="0">
                <a:solidFill>
                  <a:schemeClr val="tx1"/>
                </a:solidFill>
                <a:effectLst/>
                <a:latin typeface="+mn-lt"/>
                <a:ea typeface="+mn-ea"/>
                <a:cs typeface="+mn-cs"/>
              </a:rPr>
              <a:t>Urban Bikeway Design Guide </a:t>
            </a:r>
            <a:r>
              <a:rPr lang="en-US" sz="1200" b="0" i="0" kern="1200" dirty="0">
                <a:solidFill>
                  <a:schemeClr val="tx1"/>
                </a:solidFill>
                <a:effectLst/>
                <a:latin typeface="+mn-lt"/>
                <a:ea typeface="+mn-ea"/>
                <a:cs typeface="+mn-cs"/>
              </a:rPr>
              <a:t>and the Institute of Transportation Engineers (ITE) </a:t>
            </a:r>
            <a:r>
              <a:rPr lang="en-US" sz="1200" b="0" i="1" kern="1200" dirty="0">
                <a:solidFill>
                  <a:schemeClr val="tx1"/>
                </a:solidFill>
                <a:effectLst/>
                <a:latin typeface="+mn-lt"/>
                <a:ea typeface="+mn-ea"/>
                <a:cs typeface="+mn-cs"/>
              </a:rPr>
              <a:t>Designing Walkable Urban Thoroughfares </a:t>
            </a:r>
            <a:r>
              <a:rPr lang="en-US" sz="1200" b="0" i="0" kern="1200" dirty="0">
                <a:solidFill>
                  <a:schemeClr val="tx1"/>
                </a:solidFill>
                <a:effectLst/>
                <a:latin typeface="+mn-lt"/>
                <a:ea typeface="+mn-ea"/>
                <a:cs typeface="+mn-cs"/>
              </a:rPr>
              <a:t>guide builds upon the flexibilities provided in the AASHTO guides, which can help communities plan and design safe and convenient facilities for pedestrian and bicyclists. Additional guidance for rural areas can be found in the FHWA guide, </a:t>
            </a:r>
            <a:r>
              <a:rPr lang="en-US" sz="1200" b="0" i="1" kern="1200" dirty="0">
                <a:solidFill>
                  <a:schemeClr val="tx1"/>
                </a:solidFill>
                <a:effectLst/>
                <a:latin typeface="+mn-lt"/>
                <a:ea typeface="+mn-ea"/>
                <a:cs typeface="+mn-cs"/>
              </a:rPr>
              <a:t>Small Town and Rural Multimodal Networks</a:t>
            </a:r>
            <a:r>
              <a:rPr lang="en-US" sz="1200" b="0" i="0" kern="1200" dirty="0">
                <a:solidFill>
                  <a:schemeClr val="tx1"/>
                </a:solidFill>
                <a:effectLst/>
                <a:latin typeface="+mn-lt"/>
                <a:ea typeface="+mn-ea"/>
                <a:cs typeface="+mn-cs"/>
              </a:rPr>
              <a:t> (2016).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(August 20, 2013). Memorandum: Bicycle and Pedestrian Facility Design Flexibility. Available: https://www.fhwa.dot.gov/environment/bicycle_pedestrian/guidance/design_flexibility.cfm [Accessed May 2019] </a:t>
            </a:r>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823987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Designers should understand the flexibility within, and engineering principles behind, design guidance.</a:t>
            </a:r>
            <a:endParaRPr lang="en-US" b="0" dirty="0"/>
          </a:p>
          <a:p>
            <a:r>
              <a:rPr lang="en-US" b="1" dirty="0"/>
              <a:t>Notes</a:t>
            </a:r>
            <a:r>
              <a:rPr lang="en-US" dirty="0"/>
              <a:t>: Designers sometimes express concern about liability when applying design flexibility. Due to these concerns, some designers adhere strictly to their interpretation of established design criteria, sometimes at the expense of providing adequate bicycle and pedestrian facilities. However, strictly adhering to the most conservative design values without considering other relevant factors may not constitute reasonable care on behalf of the designer. Likewise, a designer who deviates from established design guidance is not necessarily negligent, particularly if the designer follows and documents a clear process, using engineering judgment, when dealing with design exceptions, and experimentation.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t>Engineering judgment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Understanding engineering principles and the assumptions and contingencies incorporated into standards and guidelines.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t>Documentation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Documenting memoranda, engineering studies, and other methods that capture engineering judgment behind design solution.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t>Experimentation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Liability concerns should not limit innovations, experimentation, and versatile applications of existing design treatments and proven safety countermeasures. The experimentation process helps drive the advancement of the design practice and the adoption of new traffic control devices in the MUTCD.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Intersections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a:t>
            </a:r>
            <a:r>
              <a:rPr lang="en-US" i="0" dirty="0"/>
              <a:t>(2016). </a:t>
            </a:r>
            <a:r>
              <a:rPr lang="en-US" dirty="0"/>
              <a:t> </a:t>
            </a:r>
            <a:r>
              <a:rPr lang="en-US" i="1" dirty="0"/>
              <a:t>Achieving Multimodal Networks: Applying Design Flexibility &amp; Reducing Conflicts. </a:t>
            </a:r>
            <a:r>
              <a:rPr lang="en-US" i="0" dirty="0"/>
              <a:t>Available: https://www.fhwa.dot.gov/environment/bicycle_pedestrian/publications/multimodal_networks/</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687374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a:t>Key message: </a:t>
            </a:r>
            <a:r>
              <a:rPr lang="en-US" b="0" i="0" dirty="0"/>
              <a:t>Designing for different users requires specific principles to be considered in the planning/design process.</a:t>
            </a:r>
            <a:endParaRPr lang="en-US" b="1" dirty="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a:t>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i="0" u="sng" dirty="0"/>
              <a:t>Safety (reduction of conflicts)</a:t>
            </a:r>
            <a:r>
              <a:rPr lang="en-US" b="1" dirty="0"/>
              <a:t> </a:t>
            </a:r>
            <a:r>
              <a:rPr lang="en-US" b="0" dirty="0"/>
              <a:t>– Slower</a:t>
            </a:r>
            <a:r>
              <a:rPr lang="en-US" b="0" baseline="0" dirty="0"/>
              <a:t> speeds and geometric design (medians, shorter crossing distances) should be used to improve safety for all modes to eliminate or minimize conflicts.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sng" kern="1200" dirty="0">
                <a:solidFill>
                  <a:schemeClr val="tx1"/>
                </a:solidFill>
                <a:latin typeface="+mn-lt"/>
                <a:ea typeface="+mn-ea"/>
                <a:cs typeface="+mn-cs"/>
              </a:rPr>
              <a:t>Accessibility</a:t>
            </a:r>
            <a:r>
              <a:rPr lang="en-US" b="1" dirty="0"/>
              <a:t> </a:t>
            </a:r>
            <a:r>
              <a:rPr lang="en-US" b="0" dirty="0"/>
              <a:t>– Design all roads</a:t>
            </a:r>
            <a:r>
              <a:rPr lang="en-US" b="0" baseline="0" dirty="0"/>
              <a:t> and crossings to meet ADA standards. This good design benefits all users.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sng" kern="1200" dirty="0">
                <a:solidFill>
                  <a:schemeClr val="tx1"/>
                </a:solidFill>
                <a:latin typeface="+mn-lt"/>
                <a:ea typeface="+mn-ea"/>
                <a:cs typeface="+mn-cs"/>
              </a:rPr>
              <a:t>Predictability</a:t>
            </a:r>
            <a:r>
              <a:rPr lang="en-US" b="1" dirty="0"/>
              <a:t> </a:t>
            </a:r>
            <a:r>
              <a:rPr lang="en-US" b="0" dirty="0"/>
              <a:t>– Design should provide clear right of way assignments, visibility of all users, and a clear path of travel for all modes.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sng" kern="1200" dirty="0">
                <a:solidFill>
                  <a:schemeClr val="tx1"/>
                </a:solidFill>
                <a:latin typeface="+mn-lt"/>
                <a:ea typeface="+mn-ea"/>
                <a:cs typeface="+mn-cs"/>
              </a:rPr>
              <a:t>Visibility</a:t>
            </a:r>
            <a:r>
              <a:rPr lang="en-US" b="1" dirty="0"/>
              <a:t> </a:t>
            </a:r>
            <a:r>
              <a:rPr lang="en-US" b="0" dirty="0"/>
              <a:t>– Curb</a:t>
            </a:r>
            <a:r>
              <a:rPr lang="en-US" b="0" baseline="0" dirty="0"/>
              <a:t> extensions, lighting, pavement markings may all be used.</a:t>
            </a:r>
            <a:endParaRPr lang="en-US"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sng" kern="1200" dirty="0">
                <a:solidFill>
                  <a:schemeClr val="tx1"/>
                </a:solidFill>
                <a:latin typeface="+mn-lt"/>
                <a:ea typeface="+mn-ea"/>
                <a:cs typeface="+mn-cs"/>
              </a:rPr>
              <a:t>Separation</a:t>
            </a:r>
            <a:r>
              <a:rPr lang="en-US" b="1" dirty="0"/>
              <a:t> </a:t>
            </a:r>
            <a:r>
              <a:rPr lang="en-US" b="0" dirty="0"/>
              <a:t>– </a:t>
            </a:r>
            <a:r>
              <a:rPr lang="en-US" sz="1200" dirty="0"/>
              <a:t>Greater </a:t>
            </a:r>
            <a:r>
              <a:rPr lang="en-US" sz="1200" b="0" dirty="0"/>
              <a:t>separation</a:t>
            </a:r>
            <a:r>
              <a:rPr lang="en-US" sz="1200" dirty="0"/>
              <a:t> of modes as speeds and/or volumes increase (buffered bike lanes, separated</a:t>
            </a:r>
            <a:r>
              <a:rPr lang="en-US" sz="1200" baseline="0" dirty="0"/>
              <a:t> bike lanes, etc.)</a:t>
            </a:r>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sng" kern="1200" dirty="0">
                <a:solidFill>
                  <a:schemeClr val="tx1"/>
                </a:solidFill>
                <a:latin typeface="+mn-lt"/>
                <a:ea typeface="+mn-ea"/>
                <a:cs typeface="+mn-cs"/>
              </a:rPr>
              <a:t>Minimization of delay</a:t>
            </a:r>
            <a:r>
              <a:rPr lang="en-US" b="1" dirty="0"/>
              <a:t> </a:t>
            </a:r>
            <a:r>
              <a:rPr lang="en-US" b="0" dirty="0"/>
              <a:t>– Reduce delay at crossings will yield</a:t>
            </a:r>
            <a:r>
              <a:rPr lang="en-US" b="0" baseline="0" dirty="0"/>
              <a:t> improved and safer behaviors. Shorter block lengths and improved bicycle and pedestrian networks will reduce travel time.</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sng" kern="1200" dirty="0">
                <a:solidFill>
                  <a:schemeClr val="tx1"/>
                </a:solidFill>
                <a:latin typeface="+mn-lt"/>
                <a:ea typeface="+mn-ea"/>
                <a:cs typeface="+mn-cs"/>
              </a:rPr>
              <a:t>Context sensitivity </a:t>
            </a:r>
            <a:r>
              <a:rPr lang="en-US" b="0" dirty="0"/>
              <a:t>– </a:t>
            </a:r>
            <a:r>
              <a:rPr lang="en-US" b="0" i="0" dirty="0"/>
              <a:t>Design incorporates and supports the natural environment and adjacent land use. </a:t>
            </a:r>
            <a:endParaRPr lang="en-US"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a:t>
            </a:r>
            <a:r>
              <a:rPr lang="en-US" i="1" dirty="0"/>
              <a:t>Transportation Short Series, </a:t>
            </a:r>
            <a:r>
              <a:rPr lang="en-US" dirty="0"/>
              <a:t>(2015).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a:t>
            </a:r>
            <a:r>
              <a:rPr lang="en-US" i="0" dirty="0"/>
              <a:t>(2016). </a:t>
            </a:r>
            <a:r>
              <a:rPr lang="en-US" dirty="0"/>
              <a:t> </a:t>
            </a:r>
            <a:r>
              <a:rPr lang="en-US" i="1" dirty="0"/>
              <a:t>Achieving Multimodal Networks: Applying Design Flexibility &amp; Reducing Conflicts. </a:t>
            </a:r>
            <a:r>
              <a:rPr lang="en-US" i="0" dirty="0"/>
              <a:t>Available: https://www.fhwa.dot.gov/environment/bicycle_pedestrian/publications/multimodal_networks/</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2176430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Curb radii should be designed to maximize pedestrian space and shorten pedestrian crossing distance to the greatest extent feasible. The designer should distinguish between “designing for” and “accommodating” the needs of large vehicles. Accommodating means allowing for a particular vehicle to complete a turn with latitude to use adjacent or opposing lanes on the origin or destination street. </a:t>
            </a:r>
            <a:endParaRPr lang="en-US" b="0" dirty="0"/>
          </a:p>
          <a:p>
            <a:r>
              <a:rPr lang="en-US" b="1" dirty="0"/>
              <a:t>Notes</a:t>
            </a:r>
            <a:r>
              <a:rPr lang="en-US" dirty="0"/>
              <a:t>: Generally, for local urban streets, curb radii should be between 10–15 feet unless special circumstances require a larger radius. Where on-street parking or bike lanes are present, designers should use the “effective” curb radii, rather than the actual, to create a more compact intersection that encourages slower speeds.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Intersections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a:t>
            </a:r>
            <a:r>
              <a:rPr lang="en-US" i="0" dirty="0"/>
              <a:t>(2016).</a:t>
            </a:r>
            <a:r>
              <a:rPr lang="en-US" dirty="0"/>
              <a:t> </a:t>
            </a:r>
            <a:r>
              <a:rPr lang="en-US" i="1" dirty="0"/>
              <a:t>Achieving Multimodal Networks: Applying Design Flexibility &amp; Reducing Conflicts</a:t>
            </a:r>
            <a:r>
              <a:rPr lang="en-US" i="0" dirty="0"/>
              <a:t>. Available: https://www.fhwa.dot.gov/environment/bicycle_pedestrian/publications/multimodal_networks/</a:t>
            </a:r>
            <a:endParaRPr lang="en-US" i="1"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(2013). Urban Streets Design Guide, Corner Radii, Available: https://nacto.org/publication/urban-street-design-guide/intersection-design-elements/corner-radii/ [Accessed July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San Francisco Better Streets Plan, “Curb Radius Changes.” Available: https://www.sfbetterstreets.org/find-project-types/pedestrian-safety-and-traffic-calming/traffic-calming-overview/curb-radius-changes/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https://nacto.org/wp-content/themes/sink_nacto/views/design-guides/retrofit/urban-street-design-guide/images/corner-radii/effective-turning-radius.png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36995917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Travel lanes are striped to define the intended path of travel for vehicles along a corridor and l</a:t>
            </a:r>
            <a:r>
              <a:rPr lang="en-US" dirty="0"/>
              <a:t>ane width is an important design criteria. Narrower lanes can improve comfort and safety for vulnerable users. By narrowing lanes, designers can create space for a separated bike lane, a widened sidewalk with buffer and reduced crossing distances, or a standard bike lane and widened buffer. </a:t>
            </a:r>
            <a:r>
              <a:rPr lang="en-US" sz="1200" b="0" i="0" kern="1200" dirty="0">
                <a:solidFill>
                  <a:schemeClr val="tx1"/>
                </a:solidFill>
                <a:effectLst/>
                <a:latin typeface="+mn-lt"/>
                <a:ea typeface="+mn-ea"/>
                <a:cs typeface="+mn-cs"/>
              </a:rPr>
              <a:t>Historically, wider travel lanes (11–13 feet) have been favored to create a more forgiving buffer to drivers, especially in high-speed environments where narrow lanes may feel uncomfortable or increase potential for side-swipe collisions. </a:t>
            </a:r>
            <a:r>
              <a:rPr lang="en-US" dirty="0"/>
              <a:t>The AASHTO Green Book offers substantial flexibility regarding lane widths, allowing a range between 9 and 12 feet depending on desired speed, capacity, and context of a roadway.</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(2013). Urban Streets Design Guide, “Lane Width,” Available: https://nacto.org/publication/urban-street-design-guide/street-design-elements/lane-width/ [Accessed July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a:t>
            </a:r>
            <a:r>
              <a:rPr lang="en-US" i="0" dirty="0"/>
              <a:t>(2016).</a:t>
            </a:r>
            <a:r>
              <a:rPr lang="en-US" dirty="0"/>
              <a:t> </a:t>
            </a:r>
            <a:r>
              <a:rPr lang="en-US" i="1" dirty="0"/>
              <a:t>Achieving Multimodal Networks: Applying Design Flexibility &amp; Reducing Conflicts</a:t>
            </a:r>
            <a:r>
              <a:rPr lang="en-US" i="0" dirty="0"/>
              <a:t>. Available: https://www.fhwa.dot.gov/environment/bicycle_pedestrian/publications/multimodal_networks/</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855480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Designers have avoided using narrower lane widths in the past due to concerns about safety and congestion especially on arterial roadways. However, research on suburban and urban arterials has shown that in most cases, travel lane widths between 10 and 11 feet as a part of a thoughtful, integrated design of arterials and collectors do not negatively impact overall motor vehicle safety or operations and have no measurable effect on vehicular capacity.</a:t>
            </a:r>
          </a:p>
          <a:p>
            <a:r>
              <a:rPr lang="en-US" b="1" dirty="0"/>
              <a:t>Notes:</a:t>
            </a:r>
            <a:r>
              <a:rPr lang="en-US" b="0" dirty="0"/>
              <a:t> This figure shows how once MV travel lanes are narrowed, space is freed up for other uses like a bicycle lane with two feet of physical separation.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a:t>
            </a:r>
            <a:r>
              <a:rPr lang="en-US" i="0" dirty="0"/>
              <a:t>(2016).</a:t>
            </a:r>
            <a:r>
              <a:rPr lang="en-US" dirty="0"/>
              <a:t> </a:t>
            </a:r>
            <a:r>
              <a:rPr lang="en-US" i="1" dirty="0"/>
              <a:t>Achieving Multimodal Networks: Applying Design Flexibility &amp; Reducing Conflicts</a:t>
            </a:r>
            <a:r>
              <a:rPr lang="en-US" i="0" dirty="0"/>
              <a:t>. Available: https://www.fhwa.dot.gov/environment/bicycle_pedestrian/publications/multimodal_networks/</a:t>
            </a: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32627856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Driveways are the source of most conflicts with motor vehicles on sidewalks. Proper driveway design and consideration is critical to the safety and comfort of pedestrians. Both the design of driveways and the number of driveways (often referred to as “access management”) affect the safety and comfort of people walking and bicycling.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Driveways should prioritize pedestrians and bicyclists by maintaining the grade of an intersecting sidewalk or shared use path and altering the grade of the motorist’s path of travel. </a:t>
            </a:r>
            <a:r>
              <a:rPr lang="en-US" altLang="en-US" dirty="0"/>
              <a:t>This design makes it clear to the driver that they are crossing a sidewalk. Notice that the separated sidewalk keeps the pedestrian zone of the sidewalk level at driveways. </a:t>
            </a:r>
            <a:r>
              <a:rPr lang="en-US" dirty="0"/>
              <a:t>Driveway flare radii should be minimized to ensure slow vehicle turning speeds and to reduce the exposure time for pedestrians. </a:t>
            </a:r>
            <a:endParaRPr lang="en-US" altLang="en-US" b="1" dirty="0"/>
          </a:p>
          <a:p>
            <a:r>
              <a:rPr lang="en-US" b="1" dirty="0"/>
              <a:t>Student Question</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(2013). PEDSAFE: Pedestrian Safety Guide and Countermeasure Selection System. “Driveway Improvements.” Available: http://www.pedbikesafe.org/PEDSAFE/countermeasures_detail.cfm?CM_NUM=20 [Accessed June 2019].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from FHWA/PBIC. (2009). Planning and Designing for Pedestrian Safety Course. driveway_configurations_fig_66_modified</a:t>
            </a:r>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3783546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1496070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a:t>Key Message: </a:t>
            </a:r>
            <a:r>
              <a:rPr lang="en-US" dirty="0"/>
              <a:t>A Complete Street in a rural area will look quite different from a Complete Street in a highly urban area, but both are designed to balance safety and convenience for everyone using the road. </a:t>
            </a:r>
            <a:endParaRPr lang="en-US" b="1" dirty="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a:t>Notes: </a:t>
            </a:r>
            <a:r>
              <a:rPr lang="en-US" dirty="0"/>
              <a:t>Complete Streets are streets that</a:t>
            </a:r>
            <a:r>
              <a:rPr lang="en-US" baseline="0" dirty="0"/>
              <a:t> are designed </a:t>
            </a:r>
            <a:r>
              <a:rPr lang="en-US" dirty="0"/>
              <a:t>to enable safe access for all users, including pedestrians, bicyclists, motorists, and transit riders of all ages and abilities. Complete Streets design makes it easy to cross the street, walk to shops, and bicycle to work. They allow buses to run on time and make it safe for people to walk to and from train stations. There is no singular design prescription for Complete Streets; each one is unique and responds to its community context. A Complete Street may include sidewalks, bike lanes (or wide paved shoulders), special bus lanes, comfortable and accessible public transportation stops, frequent and safe crossing opportunities, median islands, accessible pedestrian signals, curb extensions, narrower travel lanes, roundabouts, and more.</a:t>
            </a:r>
            <a:r>
              <a:rPr lang="en-US" baseline="0" dirty="0"/>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module, Policies that Support Pedestrian and Bicycle Planning, discusses Complete Streets policies.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PBIC (2015). Pedestrian and Bicycle Transportation Short Series.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Chicago Department of Transportation. (2013). Complete Streets Chicago: Design Guidelines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Smart Growth America. “National Complete Streets Coalition.” https://smartgrowthamerica.org/program/national-complete-streets-coalition/</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City of Boston. (2013). Boston Complete</a:t>
            </a:r>
            <a:r>
              <a:rPr lang="en-US" baseline="0" dirty="0"/>
              <a:t> Streets Guidelines.</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304542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“Pivoting to a pedestrian-first modal hierarchy may frustrate people who drive. Nevertheless, the transportation profession is coming to understand that more roads, more lanes, and longer signal cycles only induces more traffic. Complete streets favors the prudent driver: people who drive slowly, safely, and respectfully. In urban settings, the pedestrian-first hierarchy adheres to the performance standard of optimizing the movement of people, and not simply the movement of vehicles, which has been the traditional priority in transportation.“ (Chicago DOT 2013)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Chicago Department of Transportation. (2013). Complete Streets Chicago: Design Guidelines.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1602475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CDOT uses modal hierarchies to inform design and operation decisions.</a:t>
            </a:r>
            <a:endParaRPr lang="en-US" b="0" dirty="0"/>
          </a:p>
          <a:p>
            <a:r>
              <a:rPr lang="en-US" b="1" dirty="0"/>
              <a:t>Notes</a:t>
            </a:r>
            <a:r>
              <a:rPr lang="en-US" dirty="0"/>
              <a:t>:</a:t>
            </a:r>
          </a:p>
          <a:p>
            <a:r>
              <a:rPr lang="en-US" dirty="0"/>
              <a:t>“Design trees are intended to help engage the community through the process of street selection and design. </a:t>
            </a:r>
          </a:p>
          <a:p>
            <a:pPr lvl="1"/>
            <a:r>
              <a:rPr lang="en-US" i="1" dirty="0"/>
              <a:t>Transit &gt; Pedestrian &gt; Bicycle &gt; Automobile </a:t>
            </a:r>
            <a:r>
              <a:rPr lang="en-US" dirty="0"/>
              <a:t>- along a major transit corridor </a:t>
            </a:r>
          </a:p>
          <a:p>
            <a:pPr lvl="1"/>
            <a:r>
              <a:rPr lang="en-US" i="1" dirty="0"/>
              <a:t>Bicycle &gt; Pedestrian &gt; Transit &gt; Automobile </a:t>
            </a:r>
            <a:r>
              <a:rPr lang="en-US" dirty="0"/>
              <a:t>- along a bicycle priority street with bikeways or a bicycle boulevard </a:t>
            </a:r>
          </a:p>
          <a:p>
            <a:pPr lvl="1"/>
            <a:r>
              <a:rPr lang="en-US" i="1" dirty="0"/>
              <a:t>Automobile &gt; Pedestrian &gt; Bicycle &gt; Transit </a:t>
            </a:r>
            <a:r>
              <a:rPr lang="en-US" dirty="0"/>
              <a:t>- in an industrial corridor or along a parkway with no bus service </a:t>
            </a:r>
          </a:p>
          <a:p>
            <a:r>
              <a:rPr lang="en-US" dirty="0"/>
              <a:t>Traditional street design process begins with automobile volume and speed as main inputs. This process inverts that approach by looking first at the building and roadway typology. Following the design trees, automobile volume and speed become outputs.” (Chicago DOT 2013)</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a:t>Source</a:t>
            </a:r>
            <a:r>
              <a:rPr lang="en-US" dirty="0"/>
              <a:t>: Chicago Department of Transportation. (2013). Complete Streets Chicago: Design Guidelines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4250189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CDOT uses modal hierarchies to inform design and operation decisions.</a:t>
            </a:r>
            <a:endParaRPr lang="en-US" b="0" dirty="0"/>
          </a:p>
          <a:p>
            <a:r>
              <a:rPr lang="en-US" b="1" dirty="0"/>
              <a:t>Notes</a:t>
            </a:r>
            <a:r>
              <a:rPr lang="en-US" dirty="0"/>
              <a:t>:</a:t>
            </a:r>
          </a:p>
          <a:p>
            <a:pPr marL="171450" indent="-171450">
              <a:buFont typeface="Arial" panose="020B0604020202020204" pitchFamily="34" charset="0"/>
              <a:buChar char="•"/>
            </a:pPr>
            <a:r>
              <a:rPr lang="en-US" b="0" i="0" u="sng" dirty="0"/>
              <a:t>Modal Hierarchy</a:t>
            </a:r>
            <a:r>
              <a:rPr lang="en-US" b="0" i="1" dirty="0"/>
              <a:t>: </a:t>
            </a:r>
            <a:r>
              <a:rPr lang="en-US" dirty="0"/>
              <a:t>All transportation projects and programs, from scoping to maintenance, will favor pedestrians first, then transit riders, bicyclists, and automobiles. </a:t>
            </a:r>
            <a:endParaRPr lang="en-US" b="0" i="1" dirty="0"/>
          </a:p>
          <a:p>
            <a:pPr marL="171450" indent="-171450">
              <a:buFont typeface="Arial" panose="020B0604020202020204" pitchFamily="34" charset="0"/>
              <a:buChar char="•"/>
            </a:pPr>
            <a:r>
              <a:rPr lang="en-US" sz="1200" b="0" i="0" u="sng" kern="1200" dirty="0">
                <a:solidFill>
                  <a:schemeClr val="tx1"/>
                </a:solidFill>
                <a:latin typeface="+mn-lt"/>
                <a:ea typeface="+mn-ea"/>
                <a:cs typeface="+mn-cs"/>
              </a:rPr>
              <a:t>Typology</a:t>
            </a:r>
            <a:r>
              <a:rPr lang="en-US" b="0" i="1" dirty="0"/>
              <a:t>: </a:t>
            </a:r>
            <a:r>
              <a:rPr lang="en-US" dirty="0"/>
              <a:t>Typology classifies streets by roadway function and surrounding context, including right-of-way width, building type, and land use. It will serve as a methodology to ensure that the design and use of a street will complement the surrounding area, and vice versa. </a:t>
            </a:r>
            <a:endParaRPr lang="en-US" b="0" dirty="0"/>
          </a:p>
          <a:p>
            <a:pPr marL="171450" indent="-171450">
              <a:buFont typeface="Arial" panose="020B0604020202020204" pitchFamily="34" charset="0"/>
              <a:buChar char="•"/>
            </a:pPr>
            <a:r>
              <a:rPr lang="en-US" sz="1200" b="0" i="0" u="sng" kern="1200" dirty="0">
                <a:solidFill>
                  <a:schemeClr val="tx1"/>
                </a:solidFill>
                <a:latin typeface="+mn-lt"/>
                <a:ea typeface="+mn-ea"/>
                <a:cs typeface="+mn-cs"/>
              </a:rPr>
              <a:t>Design values</a:t>
            </a:r>
            <a:r>
              <a:rPr lang="en-US" b="0" i="1" dirty="0"/>
              <a:t>: </a:t>
            </a:r>
            <a:r>
              <a:rPr lang="en-US" dirty="0"/>
              <a:t>Design values provide flexible guidance for accommodating and balancing road user needs when making decisions. Design trees provide guidance towards the range of street design options. </a:t>
            </a:r>
            <a:endParaRPr lang="en-US" b="0" i="1" dirty="0"/>
          </a:p>
          <a:p>
            <a:pPr marL="171450" indent="-171450">
              <a:buFont typeface="Arial" panose="020B0604020202020204" pitchFamily="34" charset="0"/>
              <a:buChar char="•"/>
            </a:pPr>
            <a:r>
              <a:rPr lang="en-US" sz="1200" b="0" i="0" u="sng" kern="1200" dirty="0">
                <a:solidFill>
                  <a:schemeClr val="tx1"/>
                </a:solidFill>
                <a:latin typeface="+mn-lt"/>
                <a:ea typeface="+mn-ea"/>
                <a:cs typeface="+mn-cs"/>
              </a:rPr>
              <a:t>Procedures</a:t>
            </a:r>
            <a:r>
              <a:rPr lang="en-US" b="0" i="1" dirty="0"/>
              <a:t>: </a:t>
            </a:r>
            <a:r>
              <a:rPr lang="en-US" dirty="0"/>
              <a:t>CDOT’s project delivery process is defined in six steps—project selection, scoping, design, construction, measurement, and maintenance—with feedback loops, stakeholder involvement, and approval processes. The process can be scaled to fit the size of the individual project, from repaving to reconstruction. A Complete Streets notebook clarifies important tasks within each step. </a:t>
            </a:r>
            <a:endParaRPr lang="en-US" b="0" i="1"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a:t>Source</a:t>
            </a:r>
            <a:r>
              <a:rPr lang="en-US" dirty="0"/>
              <a:t>: Chicago Department of Transportation. (2013). Complete Streets Chicago: Design Guidelines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42801736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sz="1200" b="0" i="0" u="none" strike="noStrike" kern="1200" baseline="0" dirty="0">
                <a:solidFill>
                  <a:schemeClr val="tx1"/>
                </a:solidFill>
                <a:latin typeface="+mn-lt"/>
                <a:ea typeface="+mn-ea"/>
                <a:cs typeface="+mn-cs"/>
              </a:rPr>
              <a:t>In the early 1970s the Netherlands shifted from the auto-centric approach to a Safe Systems (defined as Sustainable Safety in 1997) approach in response to public protests of the high numbers people killed, particularly children (~400 in 1971). The public also opposed the degradation of the public realm, environment, and quality of life resulting that comes with widening roadways through cities. The Dutch Sustainable Safety program has proven to be among the most effective in the world. It is a proactive approach to prevent fatalities and serious injuries through roadway design practices. Because of the program’s success, many practitioners look to the Netherlands for inspiration and guidance. (FHWA Bikeway Selection Guide, 2019, page 8)</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from Wes Kumfer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from Delft, Netherlands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additional information see FHWA’s report, </a:t>
            </a:r>
            <a:r>
              <a:rPr lang="en-US" i="1" dirty="0"/>
              <a:t>Bicycle Network Planning and Facility Design Approaches in the Netherlands and the United States</a:t>
            </a:r>
            <a:r>
              <a:rPr lang="en-US" dirty="0"/>
              <a:t>. Available: https://www.fhwa.dot.gov/environment/bicycle_pedestrian/publications/network_planning_design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http://www.pedbikeimages.org/mediumimages/delft1.pigmentedbikelanes(5).jpg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26764486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a:t>
            </a:r>
            <a:r>
              <a:rPr lang="en-US" dirty="0"/>
              <a:t> PBIC. Design Resource Index. Available: http://www.pedbikeinfo.org/resources/resources_details.cfm?id=4975</a:t>
            </a:r>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3514550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1514540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What are the principles of exemplary pedestrian and bicycle networks? </a:t>
            </a:r>
            <a:endParaRPr lang="en-US" b="0" dirty="0"/>
          </a:p>
          <a:p>
            <a:r>
              <a:rPr lang="en-US" b="1" dirty="0"/>
              <a:t>Notes</a:t>
            </a:r>
            <a:r>
              <a:rPr lang="en-US" dirty="0"/>
              <a:t>:</a:t>
            </a:r>
          </a:p>
          <a:p>
            <a:r>
              <a:rPr lang="en-US" i="0" u="sng" dirty="0"/>
              <a:t>Cohesion</a:t>
            </a:r>
            <a:r>
              <a:rPr lang="en-US" dirty="0"/>
              <a:t> – Illustrates how different types of facilities can be integrated so that longer distance travel by foot or bike can be accommodated and even encouraged. In a cohesive network, opportunities for direct travel between destinations are made possible by focusing on links between existing infrastructure and destinations. </a:t>
            </a:r>
          </a:p>
          <a:p>
            <a:r>
              <a:rPr lang="en-US" sz="1200" i="0" u="sng" kern="1200" dirty="0">
                <a:solidFill>
                  <a:schemeClr val="tx1"/>
                </a:solidFill>
                <a:latin typeface="+mn-lt"/>
                <a:ea typeface="+mn-ea"/>
                <a:cs typeface="+mn-cs"/>
              </a:rPr>
              <a:t>Directness</a:t>
            </a:r>
            <a:r>
              <a:rPr lang="en-US" dirty="0"/>
              <a:t> – A network should minimize the distance a person must travel to reach a destination, prioritizing a convenient path between destinations</a:t>
            </a:r>
          </a:p>
          <a:p>
            <a:r>
              <a:rPr lang="en-US" sz="1200" i="0" u="sng" kern="1200" dirty="0">
                <a:solidFill>
                  <a:schemeClr val="tx1"/>
                </a:solidFill>
                <a:latin typeface="+mn-lt"/>
                <a:ea typeface="+mn-ea"/>
                <a:cs typeface="+mn-cs"/>
              </a:rPr>
              <a:t>Accessibility</a:t>
            </a:r>
            <a:r>
              <a:rPr lang="en-US" dirty="0"/>
              <a:t> – the principle of accessibility refers to the ability of a network to serve all its users regardless of age or ability. A network should recognize and accommodate a range of user needs and prioritize those users who are unable to drive. </a:t>
            </a:r>
          </a:p>
          <a:p>
            <a:r>
              <a:rPr lang="en-US" sz="1200" i="0" u="sng" kern="1200" dirty="0">
                <a:solidFill>
                  <a:schemeClr val="tx1"/>
                </a:solidFill>
                <a:latin typeface="+mn-lt"/>
                <a:ea typeface="+mn-ea"/>
                <a:cs typeface="+mn-cs"/>
              </a:rPr>
              <a:t>Alternatives</a:t>
            </a:r>
            <a:r>
              <a:rPr lang="en-US" i="1" dirty="0"/>
              <a:t> </a:t>
            </a:r>
            <a:r>
              <a:rPr lang="en-US" dirty="0"/>
              <a:t>– The presence of alternate routes that provide choices to nonmotorized road users is a sign of a well-connected, comprehensive transportation network. Alternatives are a key consideration for providing route options to different types of users, who may be traveling for different purposes. </a:t>
            </a:r>
          </a:p>
          <a:p>
            <a:r>
              <a:rPr lang="en-US" sz="1200" i="0" u="sng" kern="1200" dirty="0">
                <a:solidFill>
                  <a:schemeClr val="tx1"/>
                </a:solidFill>
                <a:latin typeface="+mn-lt"/>
                <a:ea typeface="+mn-ea"/>
                <a:cs typeface="+mn-cs"/>
              </a:rPr>
              <a:t>Safety and security</a:t>
            </a:r>
            <a:r>
              <a:rPr lang="en-US" i="1" dirty="0"/>
              <a:t> </a:t>
            </a:r>
            <a:r>
              <a:rPr lang="en-US" dirty="0"/>
              <a:t>– A connected network that is intended to support pedestrian and bicycle travel should provide a safe route to a variety of destinations. Personal security is another area of emphasis. </a:t>
            </a:r>
          </a:p>
          <a:p>
            <a:r>
              <a:rPr lang="en-US" sz="1200" i="0" u="sng" kern="1200" dirty="0">
                <a:solidFill>
                  <a:schemeClr val="tx1"/>
                </a:solidFill>
                <a:latin typeface="+mn-lt"/>
                <a:ea typeface="+mn-ea"/>
                <a:cs typeface="+mn-cs"/>
              </a:rPr>
              <a:t>Comfort</a:t>
            </a:r>
            <a:r>
              <a:rPr lang="en-US" dirty="0"/>
              <a:t> – Agencies should not lose sight of the importance of comfort in a person’s decision to walk or bike. </a:t>
            </a:r>
          </a:p>
          <a:p>
            <a:r>
              <a:rPr lang="en-US" b="1" dirty="0"/>
              <a:t>Source</a:t>
            </a:r>
            <a:r>
              <a:rPr lang="en-US" dirty="0"/>
              <a:t>: FHWA. </a:t>
            </a:r>
            <a:r>
              <a:rPr lang="en-US" sz="1200" b="0" i="0" kern="1200" dirty="0">
                <a:solidFill>
                  <a:schemeClr val="tx1"/>
                </a:solidFill>
                <a:effectLst/>
                <a:latin typeface="+mn-lt"/>
                <a:ea typeface="+mn-ea"/>
                <a:cs typeface="+mn-cs"/>
              </a:rPr>
              <a:t>(2015).</a:t>
            </a:r>
            <a:r>
              <a:rPr lang="en-US" dirty="0"/>
              <a:t> </a:t>
            </a:r>
            <a:r>
              <a:rPr lang="en-US" sz="1200" b="0" i="1" kern="1200" dirty="0">
                <a:solidFill>
                  <a:schemeClr val="tx1"/>
                </a:solidFill>
                <a:effectLst/>
                <a:latin typeface="+mn-lt"/>
                <a:ea typeface="+mn-ea"/>
                <a:cs typeface="+mn-cs"/>
              </a:rPr>
              <a:t>Case Studies in Delivering Safe, Comfortable and Connected Pedestrian and Bicycle Networks. </a:t>
            </a:r>
            <a:r>
              <a:rPr lang="en-US" sz="1200" b="0" i="0" kern="1200" dirty="0">
                <a:solidFill>
                  <a:schemeClr val="tx1"/>
                </a:solidFill>
                <a:effectLst/>
                <a:latin typeface="+mn-lt"/>
                <a:ea typeface="+mn-ea"/>
                <a:cs typeface="+mn-cs"/>
              </a:rPr>
              <a:t>Available: https://www.fhwa.dot.gov/environment/bicycle_pedestrian/publications/network_report/</a:t>
            </a:r>
            <a:endParaRPr lang="en-US" sz="1200" b="0" i="1" kern="1200" dirty="0">
              <a:solidFill>
                <a:schemeClr val="tx1"/>
              </a:solidFill>
              <a:effectLst/>
              <a:latin typeface="+mn-lt"/>
              <a:ea typeface="+mn-ea"/>
              <a:cs typeface="+mn-cs"/>
            </a:endParaRPr>
          </a:p>
          <a:p>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1458653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target design user influences the safety, comfort, connectivity, and cohesion of the bicycle network. Exposure to high motor vehicle traffic speeds and volumes is the primary contributor of stress. High-comfort/low-stress networks serve the most people while low-comfort/high-stress networks serve the least. A Low-Stress Bicycle Network (also referred to as an “all ages and abilities network” or a “high comfort network”) is one that is designed to be safe and comfortable for all users. By serving a broad audience of existing and potential bicyclists, low-stress networks maximize system use by serving high percentages of shorter distance transportation and utilitarian trips for all types of bicyclists.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a:t>
            </a:r>
            <a:r>
              <a:rPr lang="en-US" i="0" dirty="0"/>
              <a:t>(2019).</a:t>
            </a:r>
            <a:r>
              <a:rPr lang="en-US" dirty="0"/>
              <a:t> </a:t>
            </a:r>
            <a:r>
              <a:rPr lang="en-US" i="1" dirty="0"/>
              <a:t>Bikeway Selection Guide. </a:t>
            </a:r>
            <a:r>
              <a:rPr lang="en-US" i="0" dirty="0"/>
              <a:t>Available: https://safety.fhwa.dot.gov/ped_bike/tools_solve/docs/fhwasa18077.pdf</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35453807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2823256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Wes Kumfer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(left): https://itetripgen.org/Content/images/ITECover.png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(middle): http://www.trb.org/Resource.ashx?sn=HCM6cover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(right): https://store.transportation.org/APS_Repository/Images/ItemThumnails/4126.jpg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3850367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What type of bikeway should be chosen on this street or in this plan given real-world context, constraints, and opportunities?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a:t>
            </a:r>
            <a:r>
              <a:rPr lang="en-US" i="0" dirty="0"/>
              <a:t>(2019).</a:t>
            </a:r>
            <a:r>
              <a:rPr lang="en-US" dirty="0"/>
              <a:t> </a:t>
            </a:r>
            <a:r>
              <a:rPr lang="en-US" i="1" dirty="0"/>
              <a:t>Bikeway Selection Guide. </a:t>
            </a:r>
            <a:r>
              <a:rPr lang="en-US" i="0" dirty="0"/>
              <a:t>Available: https://safety.fhwa.dot.gov/ped_bike/tools_solve/docs/fhwasa18077.pdf</a:t>
            </a:r>
            <a:endParaRPr lang="en-US" i="1" dirty="0"/>
          </a:p>
          <a:p>
            <a:r>
              <a:rPr lang="en-US" dirty="0"/>
              <a:t>Image: http://www.pedbikeimages.org/mediumimages/alyson%20west%20-%20youngboybikelanePFB.jpg</a:t>
            </a:r>
          </a:p>
        </p:txBody>
      </p:sp>
      <p:sp>
        <p:nvSpPr>
          <p:cNvPr id="4" name="Slide Number Placeholder 3"/>
          <p:cNvSpPr>
            <a:spLocks noGrp="1"/>
          </p:cNvSpPr>
          <p:nvPr>
            <p:ph type="sldNum" sz="quarter" idx="5"/>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21624323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r>
              <a:rPr lang="en-US" b="0" i="1" dirty="0"/>
              <a:t>Safety – </a:t>
            </a:r>
            <a:r>
              <a:rPr lang="en-US" b="0" i="0" dirty="0"/>
              <a:t>The frequency and severity of crashes are minimized and conflicts with motor vehicles are limited.</a:t>
            </a:r>
          </a:p>
          <a:p>
            <a:r>
              <a:rPr lang="en-US" b="0" i="1" dirty="0"/>
              <a:t>Comfort – </a:t>
            </a:r>
            <a:r>
              <a:rPr lang="en-US" b="0" i="0" dirty="0"/>
              <a:t>Conditions do not deter bicycling due to stress, anxiety, or concerns over safety.</a:t>
            </a:r>
            <a:endParaRPr lang="en-US" b="0" i="1" dirty="0"/>
          </a:p>
          <a:p>
            <a:r>
              <a:rPr lang="en-US" b="0" i="1" dirty="0"/>
              <a:t>Connectivity – </a:t>
            </a:r>
            <a:r>
              <a:rPr lang="en-US" b="0" i="0" dirty="0"/>
              <a:t>All destinations can be accessed using the bicycle network and there are no gaps or missing links.</a:t>
            </a:r>
            <a:endParaRPr lang="en-US" b="0" i="1" dirty="0"/>
          </a:p>
          <a:p>
            <a:r>
              <a:rPr lang="en-US" b="0" i="1" dirty="0"/>
              <a:t>Directness – </a:t>
            </a:r>
            <a:r>
              <a:rPr lang="en-US" b="0" i="0" dirty="0"/>
              <a:t>Bicycling distances and trip times are minimized.</a:t>
            </a:r>
            <a:endParaRPr lang="en-US" b="0" i="1" dirty="0"/>
          </a:p>
          <a:p>
            <a:r>
              <a:rPr lang="en-US" b="0" i="1" dirty="0"/>
              <a:t>Cohesion – </a:t>
            </a:r>
            <a:r>
              <a:rPr lang="en-US" b="0" i="0" dirty="0"/>
              <a:t>Distances between parallel and intersecting hike routes are minimized.</a:t>
            </a:r>
            <a:endParaRPr lang="en-US" b="0" i="1" dirty="0"/>
          </a:p>
          <a:p>
            <a:r>
              <a:rPr lang="en-US" b="0" i="1" dirty="0"/>
              <a:t>Attractiveness – </a:t>
            </a:r>
            <a:r>
              <a:rPr lang="en-US" b="0" i="0" dirty="0"/>
              <a:t>Routes direct bicycles through lively areas and personal safety is prioritized.</a:t>
            </a:r>
            <a:endParaRPr lang="en-US" b="0" i="1" dirty="0"/>
          </a:p>
          <a:p>
            <a:r>
              <a:rPr lang="en-US" b="0" i="1" dirty="0"/>
              <a:t>Unbroken flow – </a:t>
            </a:r>
            <a:r>
              <a:rPr lang="en-US" b="0" i="0" dirty="0"/>
              <a:t>Stops, such as long waits at traffic lights are limited and street lighting consistent.</a:t>
            </a:r>
            <a:endParaRPr lang="en-US"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a:t>
            </a:r>
            <a:r>
              <a:rPr lang="en-US" i="1" dirty="0"/>
              <a:t>Bikeway Selection Guide </a:t>
            </a:r>
            <a:r>
              <a:rPr lang="en-US" i="0" dirty="0"/>
              <a:t>(2019). Available: https://safety.fhwa.dot.gov/ped_bike/tools_solve/docs/fhwasa18077.pdf</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1607668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Image shows bikeway facilities by increasing degrees of separation.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Trails will cover the last category – off-street trails and </a:t>
            </a:r>
            <a:r>
              <a:rPr lang="en-US" b="0" dirty="0" err="1"/>
              <a:t>sidepaths</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(2015). </a:t>
            </a:r>
            <a:r>
              <a:rPr lang="en-US" i="1" dirty="0"/>
              <a:t>Separated Bike Lane Planning and Design Guide.</a:t>
            </a:r>
            <a:r>
              <a:rPr lang="en-US" dirty="0"/>
              <a:t> Available: https://www.fhwa.dot.gov/environment/bicycle_pedestrian/publications/separated_bikelane_pdg/page00.cfm</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5226989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 separated bike lane—also referred to as a cycle track or protected bike lane—is an exclusive facility for bicyclists that is located within or directly adjacent to the roadway and is physically separated from motor vehicle traffic with a curb, median, or other vertical element. On-street parking may supplement physical separation. Separated bike lanes are integral to the development of low-stress bicycle networks because they enhance safety for all road users, encourage more bicycling, and are preferred by bicyclists and motorists alike.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(2015). </a:t>
            </a:r>
            <a:r>
              <a:rPr lang="en-US" i="1" dirty="0"/>
              <a:t>Separated Bike Lane Planning and Design Guide</a:t>
            </a:r>
            <a:r>
              <a:rPr lang="en-US" dirty="0"/>
              <a:t>. Available: https://www.fhwa.dot.gov/environment/bicycle_pedestrian/publications/separated_bikelane_pdg/page00.cfm</a:t>
            </a:r>
          </a:p>
          <a:p>
            <a:pPr marL="228600" indent="-228600">
              <a:buFont typeface="+mj-lt"/>
              <a:buAutoNum type="arabicPeriod"/>
            </a:pPr>
            <a:r>
              <a:rPr lang="en-US" dirty="0"/>
              <a:t>FHWA. </a:t>
            </a:r>
            <a:r>
              <a:rPr lang="en-US" i="0" dirty="0"/>
              <a:t>(2016). </a:t>
            </a:r>
            <a:r>
              <a:rPr lang="en-US" i="1" dirty="0"/>
              <a:t>Achieving Multimodal Networks: Applying Design Flexibility &amp; Reducing Conflicts. </a:t>
            </a:r>
            <a:r>
              <a:rPr lang="en-US" i="0" dirty="0"/>
              <a:t>Available: https://www.fhwa.dot.gov/environment/bicycle_pedestrian/publications/multimodal_networks/</a:t>
            </a:r>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34</a:t>
            </a:fld>
            <a:endParaRPr lang="en-US"/>
          </a:p>
        </p:txBody>
      </p:sp>
    </p:spTree>
    <p:extLst>
      <p:ext uri="{BB962C8B-B14F-4D97-AF65-F5344CB8AC3E}">
        <p14:creationId xmlns:p14="http://schemas.microsoft.com/office/powerpoint/2010/main" val="8583584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categories listed on the slide form the basis of a four-step design process where the decisions within each step inform future design decisions, resulting in an iterative design process based on available street width, transportation priorities, and other project goals. The selection of separated bike lane width and directional characteristics depends on a combination of factors that are most often determined by the existing street and surrounding network characteristics. The most critical considerations are to reduce conflicts with turning vehicles, provide enough width for safe operations and ease of maintenance, and ensure predictable behavior by the street users.</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a:t>Source</a:t>
            </a:r>
            <a:r>
              <a:rPr lang="en-US" dirty="0"/>
              <a:t>: FHWA. (2015). </a:t>
            </a:r>
            <a:r>
              <a:rPr lang="en-US" i="1" dirty="0"/>
              <a:t>Separated Bike Lane Planning and Design Guide</a:t>
            </a:r>
            <a:r>
              <a:rPr lang="en-US" dirty="0"/>
              <a:t>. Available: https://www.fhwa.dot.gov/environment/bicycle_pedestrian/publications/separated_bikelane_pdg/page00.cfm</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33048573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Providing one-way separated bike lanes on each side of a two-way street creates a predictable design for managing user expectations, but there are many other configurations to consider, including two-way separated bikes on one-way or two-way streets or a center-running alternative.</a:t>
            </a:r>
          </a:p>
          <a:p>
            <a:r>
              <a:rPr lang="en-US" b="1" dirty="0"/>
              <a:t>Notes</a:t>
            </a:r>
            <a:r>
              <a:rPr lang="en-US" dirty="0"/>
              <a:t>: Images shown on next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(2015). </a:t>
            </a:r>
            <a:r>
              <a:rPr lang="en-US" i="1" dirty="0"/>
              <a:t>Separated Bike Lane Planning and Design Guide</a:t>
            </a:r>
            <a:r>
              <a:rPr lang="en-US" dirty="0"/>
              <a:t>. Available: https://www.fhwa.dot.gov/environment/bicycle_pedestrian/publications/separated_bikelane_pdg/page00.cfm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30581087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from pedbikeimages.org</a:t>
            </a:r>
          </a:p>
          <a:p>
            <a:r>
              <a:rPr lang="en-US" dirty="0"/>
              <a:t>Top left: Kristen Brookshire http://www.pedbikeimages.org/mediumimages/Kristen%20Brookshire%20-%20StLouis_SBL.jpg</a:t>
            </a:r>
          </a:p>
          <a:p>
            <a:r>
              <a:rPr lang="en-US" dirty="0"/>
              <a:t>Top right: </a:t>
            </a:r>
            <a:r>
              <a:rPr lang="en-US" sz="1200" b="0" i="0" kern="1200" dirty="0">
                <a:solidFill>
                  <a:schemeClr val="tx1"/>
                </a:solidFill>
                <a:effectLst/>
                <a:latin typeface="+mn-lt"/>
                <a:ea typeface="+mn-ea"/>
                <a:cs typeface="+mn-cs"/>
              </a:rPr>
              <a:t>Cheryl Burnette http://www.pedbikeimages.org/mediumimages/48b67f8033ae54e292802844e47a6e28.jpg</a:t>
            </a:r>
            <a:endParaRPr lang="en-US" dirty="0"/>
          </a:p>
          <a:p>
            <a:r>
              <a:rPr lang="en-US" dirty="0"/>
              <a:t>Bottom left: Toole Design Group http://www.pedbikeimages.org/mediumimages/Toole%20Design%20Group%20Dropbox%20-%2020140925_115345.jpg</a:t>
            </a:r>
          </a:p>
          <a:p>
            <a:r>
              <a:rPr lang="en-US" dirty="0"/>
              <a:t>Bottom right: Greg Griffin http://www.pedbikeimages.org/mediumimages/7729823002_7fba814860_k.jpg</a:t>
            </a:r>
          </a:p>
        </p:txBody>
      </p:sp>
      <p:sp>
        <p:nvSpPr>
          <p:cNvPr id="4" name="Slide Number Placeholder 3"/>
          <p:cNvSpPr>
            <a:spLocks noGrp="1"/>
          </p:cNvSpPr>
          <p:nvPr>
            <p:ph type="sldNum" sz="quarter" idx="5"/>
          </p:nvPr>
        </p:nvSpPr>
        <p:spPr/>
        <p:txBody>
          <a:bodyPr/>
          <a:lstStyle/>
          <a:p>
            <a:fld id="{E5421500-ABA7-4F80-9F33-EE022DA3CCF5}" type="slidenum">
              <a:rPr lang="en-US" smtClean="0"/>
              <a:t>37</a:t>
            </a:fld>
            <a:endParaRPr lang="en-US"/>
          </a:p>
        </p:txBody>
      </p:sp>
    </p:spTree>
    <p:extLst>
      <p:ext uri="{BB962C8B-B14F-4D97-AF65-F5344CB8AC3E}">
        <p14:creationId xmlns:p14="http://schemas.microsoft.com/office/powerpoint/2010/main" val="17923580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altLang="en-US" dirty="0"/>
              <a:t>On-street bicycle lanes are recommended to be 5-6’ wide from the face of a curb to the bike lane stripe. Bicycle lanes wider than 6’ are not recommended without special markings as motorists may view them as travel lanes. When on-street parking is present adjacent to bicycle lanes, the minimum lane width is 5’ to encourage bicycles to ride outside the ‘door zone’.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Federal Highway Administration. (2006). </a:t>
            </a:r>
            <a:r>
              <a:rPr lang="en-US" altLang="en-US" i="1" dirty="0"/>
              <a:t>University course on bicycle and pedestrian transportation: Bicycle lanes. </a:t>
            </a:r>
            <a:r>
              <a:rPr lang="en-US" altLang="en-US" dirty="0"/>
              <a:t>(Publication No. FHWA-HRT-05-113).</a:t>
            </a:r>
            <a:r>
              <a:rPr lang="en-US" altLang="en-US" b="1" dirty="0"/>
              <a:t> </a:t>
            </a:r>
            <a:r>
              <a:rPr lang="en-US" altLang="en-US" dirty="0"/>
              <a:t>McLean, VA: Federal Highway Administration.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(left): http://www.pedbikeimages.org/mediumimages/bike.crossings.boulder-(99).jpg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(right): http://www.pedbikeimages.org/mediumimages/Asheville_BufferedBikeLane_onthebridge.jpg</a:t>
            </a:r>
          </a:p>
        </p:txBody>
      </p:sp>
      <p:sp>
        <p:nvSpPr>
          <p:cNvPr id="4" name="Slide Number Placeholder 3"/>
          <p:cNvSpPr>
            <a:spLocks noGrp="1"/>
          </p:cNvSpPr>
          <p:nvPr>
            <p:ph type="sldNum" sz="quarter" idx="5"/>
          </p:nvPr>
        </p:nvSpPr>
        <p:spPr/>
        <p:txBody>
          <a:bodyPr/>
          <a:lstStyle/>
          <a:p>
            <a:fld id="{E5421500-ABA7-4F80-9F33-EE022DA3CCF5}" type="slidenum">
              <a:rPr lang="en-US" smtClean="0"/>
              <a:t>38</a:t>
            </a:fld>
            <a:endParaRPr lang="en-US"/>
          </a:p>
        </p:txBody>
      </p:sp>
    </p:spTree>
    <p:extLst>
      <p:ext uri="{BB962C8B-B14F-4D97-AF65-F5344CB8AC3E}">
        <p14:creationId xmlns:p14="http://schemas.microsoft.com/office/powerpoint/2010/main" val="35610702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These images show how the entire width of a bike lane may not be safely used by bicyclists when the bike lane is immediately adjacent to on-street vehicle parking. Design solutions include marking a buffer space or floating the parking out next to the travel lane to create a separated bike lane adjacent the curb.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39</a:t>
            </a:fld>
            <a:endParaRPr lang="en-US"/>
          </a:p>
        </p:txBody>
      </p:sp>
    </p:spTree>
    <p:extLst>
      <p:ext uri="{BB962C8B-B14F-4D97-AF65-F5344CB8AC3E}">
        <p14:creationId xmlns:p14="http://schemas.microsoft.com/office/powerpoint/2010/main" val="10586337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err="1">
                <a:solidFill>
                  <a:schemeClr val="tx1"/>
                </a:solidFill>
                <a:effectLst/>
                <a:latin typeface="+mn-lt"/>
                <a:ea typeface="+mn-ea"/>
                <a:cs typeface="+mn-cs"/>
              </a:rPr>
              <a:t>Pucher</a:t>
            </a:r>
            <a:r>
              <a:rPr lang="en-US" sz="1200" b="0" i="0" kern="1200" dirty="0">
                <a:solidFill>
                  <a:schemeClr val="tx1"/>
                </a:solidFill>
                <a:effectLst/>
                <a:latin typeface="+mn-lt"/>
                <a:ea typeface="+mn-ea"/>
                <a:cs typeface="+mn-cs"/>
              </a:rPr>
              <a:t>, J. R., &amp; Buehler, R. (Eds.). (2012). </a:t>
            </a:r>
            <a:r>
              <a:rPr lang="en-US" sz="1200" b="0" i="1" kern="1200" dirty="0">
                <a:solidFill>
                  <a:schemeClr val="tx1"/>
                </a:solidFill>
                <a:effectLst/>
                <a:latin typeface="+mn-lt"/>
                <a:ea typeface="+mn-ea"/>
                <a:cs typeface="+mn-cs"/>
              </a:rPr>
              <a:t>City Cycling</a:t>
            </a:r>
            <a:r>
              <a:rPr lang="en-US" sz="1200" b="0" i="0" kern="1200" dirty="0">
                <a:solidFill>
                  <a:schemeClr val="tx1"/>
                </a:solidFill>
                <a:effectLst/>
                <a:latin typeface="+mn-lt"/>
                <a:ea typeface="+mn-ea"/>
                <a:cs typeface="+mn-cs"/>
              </a:rPr>
              <a:t>. Cambridge, MA: MIT Press.</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40</a:t>
            </a:fld>
            <a:endParaRPr lang="en-US"/>
          </a:p>
        </p:txBody>
      </p:sp>
    </p:spTree>
    <p:extLst>
      <p:ext uri="{BB962C8B-B14F-4D97-AF65-F5344CB8AC3E}">
        <p14:creationId xmlns:p14="http://schemas.microsoft.com/office/powerpoint/2010/main" val="795092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Wes Kumfer</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20531646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kern="1200" dirty="0">
                <a:solidFill>
                  <a:schemeClr val="tx1"/>
                </a:solidFill>
                <a:effectLst/>
                <a:latin typeface="+mn-lt"/>
                <a:ea typeface="+mn-ea"/>
                <a:cs typeface="+mn-cs"/>
              </a:rPr>
              <a:t>Adding a bikeway during a resurfacing project requires reconfiguration of the existing roadway design to "create" the space for the new bicycle facilities. </a:t>
            </a:r>
          </a:p>
          <a:p>
            <a:r>
              <a:rPr lang="en-US" b="1" dirty="0"/>
              <a:t>Notes</a:t>
            </a:r>
            <a:r>
              <a:rPr lang="en-US" dirty="0"/>
              <a:t>: </a:t>
            </a:r>
            <a:r>
              <a:rPr lang="en-US" sz="1200" b="0" i="0" kern="1200" dirty="0">
                <a:solidFill>
                  <a:schemeClr val="tx1"/>
                </a:solidFill>
                <a:effectLst/>
                <a:latin typeface="+mn-lt"/>
                <a:ea typeface="+mn-ea"/>
                <a:cs typeface="+mn-cs"/>
              </a:rPr>
              <a:t>Nearly every agency that maintains roadways has a resurfacing process or schedule. The process is typically built around the consideration of pavement conditions as a key determining factor in scheduling resurfacing projects-that is, the worse the pavement, the higher a roadway will rank on the resurfacing list. In addition to pavement condition, other factors are sometimes considered when evaluating streets for resurfacing, such as improving safety or the opportunity to provide bicycle facilities. However, due to the need for additional time for plan development, public outreach, and the design of new marking plans, this process is often not conducive to adding bicycle facilities during a resurfacing project. Several factors that will enhance the feasibility of including bikeways through the resurfacing process are:</a:t>
            </a:r>
          </a:p>
          <a:p>
            <a:pPr marL="171450" indent="-171450">
              <a:buFont typeface="Arial" panose="020B0604020202020204" pitchFamily="34" charset="0"/>
              <a:buChar char="•"/>
            </a:pPr>
            <a:r>
              <a:rPr lang="en-US" sz="1200" b="0" i="0" u="none" kern="1200" dirty="0">
                <a:solidFill>
                  <a:schemeClr val="tx1"/>
                </a:solidFill>
                <a:effectLst/>
                <a:latin typeface="+mn-lt"/>
                <a:ea typeface="+mn-ea"/>
                <a:cs typeface="+mn-cs"/>
              </a:rPr>
              <a:t>Providing adequate time</a:t>
            </a:r>
          </a:p>
          <a:p>
            <a:pPr marL="171450" indent="-171450">
              <a:buFont typeface="Arial" panose="020B0604020202020204" pitchFamily="34" charset="0"/>
              <a:buChar char="•"/>
            </a:pPr>
            <a:r>
              <a:rPr lang="en-US" sz="1200" b="0" i="0" u="none" kern="1200" dirty="0">
                <a:solidFill>
                  <a:schemeClr val="tx1"/>
                </a:solidFill>
                <a:effectLst/>
                <a:latin typeface="+mn-lt"/>
                <a:ea typeface="+mn-ea"/>
                <a:cs typeface="+mn-cs"/>
              </a:rPr>
              <a:t>Multimodal approach and including key staff</a:t>
            </a:r>
          </a:p>
          <a:p>
            <a:pPr marL="171450" indent="-171450">
              <a:buFont typeface="Arial" panose="020B0604020202020204" pitchFamily="34" charset="0"/>
              <a:buChar char="•"/>
            </a:pPr>
            <a:r>
              <a:rPr lang="en-US" sz="1200" b="0" i="0" u="none" kern="1200" dirty="0">
                <a:solidFill>
                  <a:schemeClr val="tx1"/>
                </a:solidFill>
                <a:effectLst/>
                <a:latin typeface="+mn-lt"/>
                <a:ea typeface="+mn-ea"/>
                <a:cs typeface="+mn-cs"/>
              </a:rPr>
              <a:t>Review the bike plan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kern="1200" dirty="0">
                <a:solidFill>
                  <a:schemeClr val="tx1"/>
                </a:solidFill>
                <a:effectLst/>
                <a:latin typeface="+mn-lt"/>
                <a:ea typeface="+mn-ea"/>
                <a:cs typeface="+mn-cs"/>
              </a:rPr>
              <a:t>Flexibility in design (flexibility is necessary in two areas: process and design)</a:t>
            </a: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Module on Temporary Facilities and Maintenance</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i="0" dirty="0">
                <a:solidFill>
                  <a:schemeClr val="accent4"/>
                </a:solidFill>
              </a:rPr>
              <a:t>FHWA. (2016). </a:t>
            </a:r>
            <a:r>
              <a:rPr lang="en-US" sz="1200" i="1" dirty="0">
                <a:solidFill>
                  <a:schemeClr val="accent4"/>
                </a:solidFill>
              </a:rPr>
              <a:t>Incorporating On-Road Bicycle Networks into Resurfacing Projects.</a:t>
            </a:r>
            <a:r>
              <a:rPr lang="en-US" sz="1200" i="0" dirty="0">
                <a:solidFill>
                  <a:schemeClr val="accent4"/>
                </a:solidFill>
              </a:rPr>
              <a:t> Available: https://www.fhwa.dot.gov/environment/bicycle_pedestrian/publications/resurfacing/resurfacing_workbook.pdf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41</a:t>
            </a:fld>
            <a:endParaRPr lang="en-US"/>
          </a:p>
        </p:txBody>
      </p:sp>
    </p:spTree>
    <p:extLst>
      <p:ext uri="{BB962C8B-B14F-4D97-AF65-F5344CB8AC3E}">
        <p14:creationId xmlns:p14="http://schemas.microsoft.com/office/powerpoint/2010/main" val="31606610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In shared lanes, bicyclists ride in mixed traffic, therefore their comfort and safety varies widely based on traffic operating speeds and volumes. Shared lanes can be a positive and affordable solution when designed correctly and used in the correct context; however, most bike/car crashes in the U.S. occur in shared lanes that are applied to inappropriate contexts and environments.</a:t>
            </a:r>
            <a:endParaRPr lang="en-US" b="0" dirty="0"/>
          </a:p>
          <a:p>
            <a:r>
              <a:rPr lang="en-US" b="1" dirty="0"/>
              <a:t>Notes</a:t>
            </a:r>
            <a:r>
              <a:rPr lang="en-US" dirty="0"/>
              <a:t>: The terms “shared lanes” or “shared roadways” may encompass streets with shoulders (often in a rural context), wide outside lanes, or lanes with shared lane markings that </a:t>
            </a:r>
            <a:r>
              <a:rPr lang="en-US" altLang="en-US" dirty="0"/>
              <a:t>indicate where in the roadway and the direction bicyclists are supposed to travel. Shared lane markings may be used on streets with speed limits of 35 miles per hour or less.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(2019). </a:t>
            </a:r>
            <a:r>
              <a:rPr lang="en-US" i="1" dirty="0"/>
              <a:t>Bikeway Selection Guide. </a:t>
            </a:r>
            <a:r>
              <a:rPr lang="en-US" i="0" dirty="0"/>
              <a:t>Available: https://safety.fhwa.dot.gov/ped_bike/tools_solve/docs/fhwasa18077.pdf</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42</a:t>
            </a:fld>
            <a:endParaRPr lang="en-US"/>
          </a:p>
        </p:txBody>
      </p:sp>
    </p:spTree>
    <p:extLst>
      <p:ext uri="{BB962C8B-B14F-4D97-AF65-F5344CB8AC3E}">
        <p14:creationId xmlns:p14="http://schemas.microsoft.com/office/powerpoint/2010/main" val="30651575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The bicycle boulevard builds on the shared roadway concept, using a combination of traffic calming devices on neighborhood streets that slow and divert motor vehicle traffic while allowing through-street access for bicycles. This design is most effective in traditional street grids with alternative routes for heavier motor vehicle traffic.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Opportunity—Traditional street grids offer many miles of local streets that can be converted to bicycle boulevards.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Bicycle boulevards can improve conditions for pedestrians, with reduced traffic and improved crossings.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Bicycle boulevards may attract new or inexperienced cyclists who do not feel comfortable on arterials and prefer to ride on lower traffic volume streets.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Low cost—The major costs are for traffic control and traffic calming devices.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Traffic calming techniques are increasingly favored by residents who want slower traffic on neighborhood streets.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Bicycle travel on local streets is usually compatible with local land uses.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PBIC (2011). Graduate Course on Pedestrian and Bicycle Planning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(2016). </a:t>
            </a:r>
            <a:r>
              <a:rPr lang="en-US" i="1" dirty="0"/>
              <a:t>Small Town and Rural Multimodal Networks Guide</a:t>
            </a:r>
            <a:r>
              <a:rPr lang="en-US" dirty="0"/>
              <a:t>. Available: https://www.fhwa.dot.gov/environment/bicycle_pedestrian/publications/small_towns/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(bottom left): http://ruraldesignguide.com/files/mixed-traffic/bicycle-boulevard/2-5.jpg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(top right): https://www.pedbikeimages.org/details.php?picid=1557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43</a:t>
            </a:fld>
            <a:endParaRPr lang="en-US"/>
          </a:p>
        </p:txBody>
      </p:sp>
    </p:spTree>
    <p:extLst>
      <p:ext uri="{BB962C8B-B14F-4D97-AF65-F5344CB8AC3E}">
        <p14:creationId xmlns:p14="http://schemas.microsoft.com/office/powerpoint/2010/main" val="35026660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PBIC (2011). Graduate Course on Pedestrian and Bicycle Planning.</a:t>
            </a:r>
          </a:p>
        </p:txBody>
      </p:sp>
      <p:sp>
        <p:nvSpPr>
          <p:cNvPr id="4" name="Slide Number Placeholder 3"/>
          <p:cNvSpPr>
            <a:spLocks noGrp="1"/>
          </p:cNvSpPr>
          <p:nvPr>
            <p:ph type="sldNum" sz="quarter" idx="5"/>
          </p:nvPr>
        </p:nvSpPr>
        <p:spPr/>
        <p:txBody>
          <a:bodyPr/>
          <a:lstStyle/>
          <a:p>
            <a:fld id="{E5421500-ABA7-4F80-9F33-EE022DA3CCF5}" type="slidenum">
              <a:rPr lang="en-US" smtClean="0"/>
              <a:t>44</a:t>
            </a:fld>
            <a:endParaRPr lang="en-US"/>
          </a:p>
        </p:txBody>
      </p:sp>
    </p:spTree>
    <p:extLst>
      <p:ext uri="{BB962C8B-B14F-4D97-AF65-F5344CB8AC3E}">
        <p14:creationId xmlns:p14="http://schemas.microsoft.com/office/powerpoint/2010/main" val="20682234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45</a:t>
            </a:fld>
            <a:endParaRPr lang="en-US"/>
          </a:p>
        </p:txBody>
      </p:sp>
    </p:spTree>
    <p:extLst>
      <p:ext uri="{BB962C8B-B14F-4D97-AF65-F5344CB8AC3E}">
        <p14:creationId xmlns:p14="http://schemas.microsoft.com/office/powerpoint/2010/main" val="2752321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sz="1200" dirty="0"/>
              <a:t>Sidewalks reduce the “walking along the road” crash type.</a:t>
            </a:r>
            <a:endParaRPr lang="en-US" b="0" dirty="0"/>
          </a:p>
          <a:p>
            <a:r>
              <a:rPr lang="en-US" b="1" dirty="0"/>
              <a:t>Notes</a:t>
            </a:r>
            <a:r>
              <a:rPr lang="en-US" dirty="0"/>
              <a:t>:</a:t>
            </a:r>
            <a:r>
              <a:rPr lang="en-US" sz="1200" dirty="0"/>
              <a:t> </a:t>
            </a:r>
            <a:r>
              <a:rPr lang="en-US" dirty="0"/>
              <a:t>All pedestrian facilities must meet ADA requirements. A</a:t>
            </a:r>
            <a:r>
              <a:rPr lang="en-US" dirty="0">
                <a:solidFill>
                  <a:srgbClr val="FF6600"/>
                </a:solidFill>
                <a:effectLst>
                  <a:outerShdw blurRad="38100" dist="38100" dir="2700000" algn="tl">
                    <a:srgbClr val="C0C0C0"/>
                  </a:outerShdw>
                </a:effectLst>
              </a:rPr>
              <a:t> clear travel way should be maintained by keeping a sidewalk clear of obstructions. The minimum “Pedestrian Access Route” is a continuous and unobstructed clear width that should be measured from the back of the curb (when furniture zone is not present). The zone system is helpful for illustrating this point (shown on the next slides). Randomly arranged street furniture clutters the sidewalk and creates an “obstacle course.”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To prevent the problems created by narrow curbside sidewalks, designers should consider the sidewalk the entire area that extends from the property line to the curb line.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Furthermore, the pedestrian corridor should be separated into four distinct zones to prevent the various functions of the sidewalk from being in conflict. The four zones 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Curb zone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Planter/furniture zone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Pedestrian/walking zone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Frontage zone</a:t>
            </a:r>
          </a:p>
          <a:p>
            <a:pPr marL="228600" indent="-228600"/>
            <a:r>
              <a:rPr lang="en-US" altLang="en-US" dirty="0"/>
              <a:t>The term “sidewalk corridor” encompasses these four zones.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Accessibility and ADA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FHWA/PBIC. (2009). Planning and Designing for Pedestrian Safety Course.</a:t>
            </a:r>
            <a:endParaRPr lang="en-US" b="1" dirty="0"/>
          </a:p>
          <a:p>
            <a:pPr marL="220370" indent="-220370"/>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46</a:t>
            </a:fld>
            <a:endParaRPr lang="en-US"/>
          </a:p>
        </p:txBody>
      </p:sp>
    </p:spTree>
    <p:extLst>
      <p:ext uri="{BB962C8B-B14F-4D97-AF65-F5344CB8AC3E}">
        <p14:creationId xmlns:p14="http://schemas.microsoft.com/office/powerpoint/2010/main" val="3167913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pedestrian realm is commonly referred to as the sidewalk. It is divided it into four zones, much like the segmentation of a roadway. The figure illustrates various arrangements of the zones, which are highly contextual and location specific. There are numerous permutations for high-quality pedestrian realm design. </a:t>
            </a:r>
            <a:endParaRPr lang="en-US" u="sng" dirty="0"/>
          </a:p>
          <a:p>
            <a:pPr marL="220370" indent="-220370">
              <a:buFont typeface="Arial" panose="020B0604020202020204" pitchFamily="34" charset="0"/>
              <a:buChar char="•"/>
            </a:pPr>
            <a:r>
              <a:rPr lang="en-US" u="sng" dirty="0"/>
              <a:t>The frontage zone </a:t>
            </a:r>
            <a:r>
              <a:rPr lang="en-US" dirty="0"/>
              <a:t>is the area between the walkway and building, fence or yard. Typically this is the edge of the right of way. It may be nothing more than the “shy” distances adjacent to a building (the place where people stand to window shop, where the utility meters are, and where the door mat is). Or it may contain a stoop, outdoor café, landscaping, benches, and bike parking. Where there is a front lawn with no fence, the frontage zone width is zero.</a:t>
            </a:r>
          </a:p>
          <a:p>
            <a:pPr marL="220370" indent="-220370">
              <a:buFont typeface="Arial" panose="020B0604020202020204" pitchFamily="34" charset="0"/>
              <a:buChar char="•"/>
            </a:pPr>
            <a:r>
              <a:rPr lang="en-US" u="sng" dirty="0"/>
              <a:t>The walking zone </a:t>
            </a:r>
            <a:r>
              <a:rPr lang="en-US" dirty="0"/>
              <a:t>is the area dedicated to walking. Just like any travel lane, it should provide a logical path of travel. It must be ADA-compliant and clear of all obstructions. It should be straight and continuous. Attempts to create meandering sidewalks usually fail because people want to walk in the most direct route possible. It should be sized to provide enough space for the expected pedestrian volumes, but not overly wide as to appear barren. </a:t>
            </a:r>
          </a:p>
          <a:p>
            <a:pPr marL="220370" indent="-220370">
              <a:buFont typeface="Arial" panose="020B0604020202020204" pitchFamily="34" charset="0"/>
              <a:buChar char="•"/>
            </a:pPr>
            <a:r>
              <a:rPr lang="en-US" u="sng" dirty="0"/>
              <a:t>The sidewalk furniture zone </a:t>
            </a:r>
            <a:r>
              <a:rPr lang="en-US" dirty="0"/>
              <a:t>is located between the curb and walking zones, and contains items such as street trees, planters, bus shelters, parking meters, utility poles and boxes, lamp posts, signs, bike racks, news racks, benches, waste receptacles, and drinking fountains. Placing these items in this zone keeps the walking zone free of obstructions. This zone is often landscaped in residential neighborhoods and provides some level of separation between children playing on the sidewalk and moving traffic. </a:t>
            </a:r>
          </a:p>
          <a:p>
            <a:pPr marL="220370" indent="-220370">
              <a:buFont typeface="Arial" panose="020B0604020202020204" pitchFamily="34" charset="0"/>
              <a:buChar char="•"/>
            </a:pPr>
            <a:r>
              <a:rPr lang="en-US" u="sng" dirty="0"/>
              <a:t>The curb zone </a:t>
            </a:r>
            <a:r>
              <a:rPr lang="en-US" dirty="0"/>
              <a:t>is the space immediately next to the roadway and may be used by people getting in and out of vehicles or for loading and unloading (whether such uses are permitted or not).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FHWA/PBIC. (2009). Planning and Designing for Pedestrian Safety Course</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47</a:t>
            </a:fld>
            <a:endParaRPr lang="en-US"/>
          </a:p>
        </p:txBody>
      </p:sp>
    </p:spTree>
    <p:extLst>
      <p:ext uri="{BB962C8B-B14F-4D97-AF65-F5344CB8AC3E}">
        <p14:creationId xmlns:p14="http://schemas.microsoft.com/office/powerpoint/2010/main" val="34047422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Curb ramp design is especially important for wheelchair users. Corners should typically have 2 curb ramps, one for each street that is to be crossed. Curb ramps should also be designed to include level landings, without which the sidewalk can be quite difficult to navigate in a wheelchair. Detectable warnings, a distinctive surface pattern of domes detectable by cane or underfoot, are used to alert people with vision impairments of their approach to streets and hazardous drop-offs. The ADA Accessibility Guidelines (ADAAG) require these warnings on the surface of curb ramps, which do not have the tactile cue otherwise provided by curb faces, and at other areas where pedestrian walkways blend with vehicular </a:t>
            </a:r>
            <a:r>
              <a:rPr lang="en-US" altLang="en-US" dirty="0" err="1"/>
              <a:t>travelways</a:t>
            </a:r>
            <a:r>
              <a:rPr lang="en-US" altLang="en-US" dirty="0"/>
              <a:t>. Detectable warnings must be installed in a color that contrasts with the adjoining surface, either light on dark or dark on light.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Module on ADA and Accessibility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Federal Highway Administration. (2001). </a:t>
            </a:r>
            <a:r>
              <a:rPr lang="en-US" altLang="en-US" i="1" dirty="0"/>
              <a:t>Designing sidewalks and trails for access, Part II of II: Best practices design guide. </a:t>
            </a:r>
            <a:r>
              <a:rPr lang="en-US" altLang="en-US" dirty="0"/>
              <a:t>Available: http://www.fhwa.dot.gov/environment/sidewalk2/</a:t>
            </a:r>
          </a:p>
          <a:p>
            <a:pPr marL="228600" indent="-228600">
              <a:buFont typeface="+mj-lt"/>
              <a:buAutoNum type="arabicPeriod"/>
            </a:pPr>
            <a:r>
              <a:rPr lang="en-US" dirty="0"/>
              <a:t>ADA for Roadway Design [PowerPoint Presentation] (2016). TRB Tools of the Trade. Dean Perkins, Florida DOT.</a:t>
            </a:r>
          </a:p>
          <a:p>
            <a:endParaRPr lang="en-US" dirty="0"/>
          </a:p>
          <a:p>
            <a:r>
              <a:rPr lang="en-US" dirty="0"/>
              <a:t>Image (bottom right): https://nacto.org/wp-content/themes/sink_nacto/views/design-guides/retrofit/urban-street-design-guide/images/corner-radii/curb-radius.png</a:t>
            </a:r>
          </a:p>
        </p:txBody>
      </p:sp>
      <p:sp>
        <p:nvSpPr>
          <p:cNvPr id="4" name="Slide Number Placeholder 3"/>
          <p:cNvSpPr>
            <a:spLocks noGrp="1"/>
          </p:cNvSpPr>
          <p:nvPr>
            <p:ph type="sldNum" sz="quarter" idx="5"/>
          </p:nvPr>
        </p:nvSpPr>
        <p:spPr/>
        <p:txBody>
          <a:bodyPr/>
          <a:lstStyle/>
          <a:p>
            <a:fld id="{E5421500-ABA7-4F80-9F33-EE022DA3CCF5}" type="slidenum">
              <a:rPr lang="en-US" smtClean="0"/>
              <a:t>48</a:t>
            </a:fld>
            <a:endParaRPr lang="en-US"/>
          </a:p>
        </p:txBody>
      </p:sp>
    </p:spTree>
    <p:extLst>
      <p:ext uri="{BB962C8B-B14F-4D97-AF65-F5344CB8AC3E}">
        <p14:creationId xmlns:p14="http://schemas.microsoft.com/office/powerpoint/2010/main" val="32365295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In many small towns and rural communities, active transportation is even more common than it is in urban areas. However, infrastructure to support active transportation is often limited or absent. The image on the slide shows how adjacent roadways or shared use paths may complement the transportation function the primary roadway (in this case, a state road).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sz="1200" b="0" i="0" kern="1200" dirty="0">
                <a:solidFill>
                  <a:schemeClr val="tx1"/>
                </a:solidFill>
                <a:effectLst/>
                <a:latin typeface="+mn-lt"/>
                <a:ea typeface="+mn-ea"/>
                <a:cs typeface="+mn-cs"/>
              </a:rPr>
              <a:t>Many small and rural communities are located on State and county roadways that were built to design standards that favor high-speed motorized traffic, resulting in a system that makes walking and bicycling less safe and more uncomfortable. These roadways can be retrofitted and redesigned over time to provide a transportation network that better serves the safety, health, and economic interests of the community. A safe and direct network provides convenient access to key destinations, while minimizing exposure to motor vehicle traffic. In addition to physical safety, user comfort is an important aspect of a multimodal network. Typically, additional separation between motor vehicles and those walking or bicycling or slowing motor vehicles to walking and bicycling compatible speeds, is desired to create a more comfortable network.</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module on User and Mode Characteristics covers common design challenges in rural areas.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(2016). </a:t>
            </a:r>
            <a:r>
              <a:rPr lang="en-US" sz="1200" b="0" i="1" kern="1200" dirty="0">
                <a:solidFill>
                  <a:schemeClr val="tx1"/>
                </a:solidFill>
                <a:effectLst/>
                <a:latin typeface="+mn-lt"/>
                <a:ea typeface="+mn-ea"/>
                <a:cs typeface="+mn-cs"/>
              </a:rPr>
              <a:t>Small Town and Rural Multimodal Networks. </a:t>
            </a:r>
            <a:r>
              <a:rPr lang="en-US" sz="1200" b="0" i="0" kern="1200" dirty="0">
                <a:solidFill>
                  <a:schemeClr val="tx1"/>
                </a:solidFill>
                <a:effectLst/>
                <a:latin typeface="+mn-lt"/>
                <a:ea typeface="+mn-ea"/>
                <a:cs typeface="+mn-cs"/>
              </a:rPr>
              <a:t>Available: </a:t>
            </a:r>
            <a:r>
              <a:rPr lang="en-US" dirty="0"/>
              <a:t>https://www.fhwa.dot.gov/environment/bicycle_pedestrian/publications/small_towns/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49</a:t>
            </a:fld>
            <a:endParaRPr lang="en-US"/>
          </a:p>
        </p:txBody>
      </p:sp>
    </p:spTree>
    <p:extLst>
      <p:ext uri="{BB962C8B-B14F-4D97-AF65-F5344CB8AC3E}">
        <p14:creationId xmlns:p14="http://schemas.microsoft.com/office/powerpoint/2010/main" val="2695163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p>
          <a:p>
            <a:r>
              <a:rPr lang="en-US" dirty="0"/>
              <a:t>Top left: Mixed facility – yield road</a:t>
            </a:r>
          </a:p>
          <a:p>
            <a:r>
              <a:rPr lang="en-US" dirty="0"/>
              <a:t>Top right: Visually separated facility – advisory path</a:t>
            </a:r>
          </a:p>
          <a:p>
            <a:r>
              <a:rPr lang="en-US" dirty="0"/>
              <a:t>Bottom left: physically separated facility – shared use path</a:t>
            </a:r>
          </a:p>
          <a:p>
            <a:r>
              <a:rPr lang="en-US" dirty="0"/>
              <a:t>Bottom middle: physically separated facility – bike path</a:t>
            </a:r>
          </a:p>
          <a:p>
            <a:r>
              <a:rPr lang="en-US" dirty="0"/>
              <a:t>Bottom right: physically separated facility – bike path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Upper left: FHWA. (2016). </a:t>
            </a:r>
            <a:r>
              <a:rPr lang="en-US" sz="1200" b="0" i="1" kern="1200" dirty="0">
                <a:solidFill>
                  <a:schemeClr val="tx1"/>
                </a:solidFill>
                <a:effectLst/>
                <a:latin typeface="+mn-lt"/>
                <a:ea typeface="+mn-ea"/>
                <a:cs typeface="+mn-cs"/>
              </a:rPr>
              <a:t>Small Town and Rural Multimodal Networks. </a:t>
            </a:r>
            <a:r>
              <a:rPr lang="en-US" sz="1200" b="0" i="0" kern="1200" dirty="0">
                <a:solidFill>
                  <a:schemeClr val="tx1"/>
                </a:solidFill>
                <a:effectLst/>
                <a:latin typeface="+mn-lt"/>
                <a:ea typeface="+mn-ea"/>
                <a:cs typeface="+mn-cs"/>
              </a:rPr>
              <a:t>Available: </a:t>
            </a:r>
            <a:r>
              <a:rPr lang="en-US" dirty="0"/>
              <a:t>https://www.fhwa.dot.gov/environment/bicycle_pedestrian/publications/small_towns/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Upper right: </a:t>
            </a:r>
            <a:r>
              <a:rPr lang="en-US" sz="1200" b="0" i="1" kern="1200" dirty="0">
                <a:solidFill>
                  <a:schemeClr val="tx1"/>
                </a:solidFill>
                <a:effectLst/>
                <a:latin typeface="+mn-lt"/>
                <a:ea typeface="+mn-ea"/>
                <a:cs typeface="+mn-cs"/>
              </a:rPr>
              <a:t>Western Transportation Institute (CC-BY-SA), </a:t>
            </a:r>
            <a:r>
              <a:rPr lang="en-US" sz="1200" b="0" i="0" kern="1200" dirty="0">
                <a:solidFill>
                  <a:schemeClr val="tx1"/>
                </a:solidFill>
                <a:effectLst/>
                <a:latin typeface="+mn-lt"/>
                <a:ea typeface="+mn-ea"/>
                <a:cs typeface="+mn-cs"/>
              </a:rPr>
              <a:t>Rural Design Guide Image Gallery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Bottom left: </a:t>
            </a:r>
            <a:r>
              <a:rPr lang="en-US" sz="1200" b="0" i="1" kern="1200" dirty="0">
                <a:solidFill>
                  <a:schemeClr val="tx1"/>
                </a:solidFill>
                <a:effectLst/>
                <a:latin typeface="+mn-lt"/>
                <a:ea typeface="+mn-ea"/>
                <a:cs typeface="+mn-cs"/>
              </a:rPr>
              <a:t>Alta Planning + Design (CC-BY-SA), </a:t>
            </a:r>
            <a:r>
              <a:rPr lang="en-US" sz="1200" b="0" i="0" kern="1200" dirty="0">
                <a:solidFill>
                  <a:schemeClr val="tx1"/>
                </a:solidFill>
                <a:effectLst/>
                <a:latin typeface="+mn-lt"/>
                <a:ea typeface="+mn-ea"/>
                <a:cs typeface="+mn-cs"/>
              </a:rPr>
              <a:t>Rural Design Guide Image Gallery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Bottom center: </a:t>
            </a:r>
            <a:r>
              <a:rPr lang="en-US" sz="1200" b="0" i="1" kern="1200" dirty="0">
                <a:solidFill>
                  <a:schemeClr val="tx1"/>
                </a:solidFill>
                <a:effectLst/>
                <a:latin typeface="+mn-lt"/>
                <a:ea typeface="+mn-ea"/>
                <a:cs typeface="+mn-cs"/>
              </a:rPr>
              <a:t>Alta Planning + Design (CC-BY-SA), </a:t>
            </a:r>
            <a:r>
              <a:rPr lang="en-US" sz="1200" b="0" i="0" kern="1200" dirty="0">
                <a:solidFill>
                  <a:schemeClr val="tx1"/>
                </a:solidFill>
                <a:effectLst/>
                <a:latin typeface="+mn-lt"/>
                <a:ea typeface="+mn-ea"/>
                <a:cs typeface="+mn-cs"/>
              </a:rPr>
              <a:t>Rural Design Guide Image Gallery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Bottom right: </a:t>
            </a:r>
            <a:r>
              <a:rPr lang="en-US" sz="1200" b="0" i="1" kern="1200" dirty="0">
                <a:solidFill>
                  <a:schemeClr val="tx1"/>
                </a:solidFill>
                <a:effectLst/>
                <a:latin typeface="+mn-lt"/>
                <a:ea typeface="+mn-ea"/>
                <a:cs typeface="+mn-cs"/>
              </a:rPr>
              <a:t>Alta Planning + Design (CC-BY-SA), </a:t>
            </a:r>
            <a:r>
              <a:rPr lang="en-US" sz="1200" b="0" i="0" kern="1200" dirty="0">
                <a:solidFill>
                  <a:schemeClr val="tx1"/>
                </a:solidFill>
                <a:effectLst/>
                <a:latin typeface="+mn-lt"/>
                <a:ea typeface="+mn-ea"/>
                <a:cs typeface="+mn-cs"/>
              </a:rPr>
              <a:t>Rural Design Guide Image Gallery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50</a:t>
            </a:fld>
            <a:endParaRPr lang="en-US"/>
          </a:p>
        </p:txBody>
      </p:sp>
    </p:spTree>
    <p:extLst>
      <p:ext uri="{BB962C8B-B14F-4D97-AF65-F5344CB8AC3E}">
        <p14:creationId xmlns:p14="http://schemas.microsoft.com/office/powerpoint/2010/main" val="857301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Speed is a complex subject that can be controversial.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The speed at which drivers operate their vehicles directly affects two performance measures of the highway system—mobility and safety. Designers of highways use a designated design speed to establish design features; operators set speed limits deemed safe for the road; but drivers select their speed based on their individual perception of safety. There is general agreement that the risk of injuries and fatalities increases with speed.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Strategies for Safer Speeds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FHWA. (2009). Speed Concepts: Informational Guide. [FHWA-SA-10-001]. U.S. Department of Transportation. Available: https://safety.fhwa.dot.gov/speedmgt/ref_mats/fhwasa10001/</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17474092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sz="1100" dirty="0"/>
              <a:t>Marked crosswalks must be visible to the DRIVER</a:t>
            </a:r>
            <a:r>
              <a:rPr lang="en-US" altLang="en-US" b="1" dirty="0"/>
              <a:t>. </a:t>
            </a:r>
            <a:r>
              <a:rPr lang="en-US" altLang="en-US" dirty="0"/>
              <a:t>These crosswalk markings are in very poor condition but are still visible to a pedestrian waiting to cross.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FHWA/PBIC. (2009). Planning and Designing for Pedestrian Safety Course.</a:t>
            </a:r>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51</a:t>
            </a:fld>
            <a:endParaRPr lang="en-US"/>
          </a:p>
        </p:txBody>
      </p:sp>
    </p:spTree>
    <p:extLst>
      <p:ext uri="{BB962C8B-B14F-4D97-AF65-F5344CB8AC3E}">
        <p14:creationId xmlns:p14="http://schemas.microsoft.com/office/powerpoint/2010/main" val="27054037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The same crosswalk is virtually invisible to the driver; yet it’s the driver who is expected to react to this traffic control device.</a:t>
            </a:r>
            <a:endParaRPr lang="en-US" alt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FHWA/PBIC. (2009). Planning and Designing for Pedestrian Safety Course.</a:t>
            </a:r>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52</a:t>
            </a:fld>
            <a:endParaRPr lang="en-US"/>
          </a:p>
        </p:txBody>
      </p:sp>
    </p:spTree>
    <p:extLst>
      <p:ext uri="{BB962C8B-B14F-4D97-AF65-F5344CB8AC3E}">
        <p14:creationId xmlns:p14="http://schemas.microsoft.com/office/powerpoint/2010/main" val="1618921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p>
          <a:p>
            <a:pPr marL="171450" indent="-171450">
              <a:buFont typeface="Arial" panose="020B0604020202020204" pitchFamily="34" charset="0"/>
              <a:buChar char="•"/>
            </a:pPr>
            <a:r>
              <a:rPr lang="en-US" i="0" u="sng" dirty="0"/>
              <a:t>Designated design speed:</a:t>
            </a:r>
            <a:r>
              <a:rPr lang="en-US" i="1" dirty="0"/>
              <a:t> </a:t>
            </a:r>
            <a:r>
              <a:rPr lang="en-US" dirty="0"/>
              <a:t>a selected speed used to determine the various geometric design features of the roadway</a:t>
            </a:r>
          </a:p>
          <a:p>
            <a:pPr marL="171450" indent="-171450">
              <a:buFont typeface="Arial" panose="020B0604020202020204" pitchFamily="34" charset="0"/>
              <a:buChar char="•"/>
            </a:pPr>
            <a:r>
              <a:rPr lang="en-US" i="0" u="sng" dirty="0"/>
              <a:t>Inferred design speed: </a:t>
            </a:r>
            <a:r>
              <a:rPr lang="en-US" dirty="0"/>
              <a:t>the maximum speed for which all critical design-speed-related criteria are met at a location</a:t>
            </a:r>
          </a:p>
          <a:p>
            <a:pPr marL="171450" indent="-171450">
              <a:buFont typeface="Arial" panose="020B0604020202020204" pitchFamily="34" charset="0"/>
              <a:buChar char="•"/>
            </a:pPr>
            <a:r>
              <a:rPr lang="en-US" sz="1200" i="0" u="sng" kern="1200" dirty="0">
                <a:solidFill>
                  <a:schemeClr val="tx1"/>
                </a:solidFill>
                <a:latin typeface="+mn-lt"/>
                <a:ea typeface="+mn-ea"/>
                <a:cs typeface="+mn-cs"/>
              </a:rPr>
              <a:t>Operating speed</a:t>
            </a:r>
            <a:r>
              <a:rPr lang="en-US" i="1" dirty="0"/>
              <a:t>: </a:t>
            </a:r>
            <a:r>
              <a:rPr lang="en-US" dirty="0"/>
              <a:t>the speeds at which vehicles are observed operating during free flow conditions. The 85th percentile of the distribution of observed speeds is the most frequently used measure of the operating speed. But there are flaws with this approach that will be covered in the next lesson.</a:t>
            </a:r>
          </a:p>
          <a:p>
            <a:pPr marL="171450" indent="-171450">
              <a:buFont typeface="Arial" panose="020B0604020202020204" pitchFamily="34" charset="0"/>
              <a:buChar char="•"/>
            </a:pPr>
            <a:r>
              <a:rPr lang="en-US" sz="1200" i="0" u="sng" kern="1200" dirty="0">
                <a:solidFill>
                  <a:schemeClr val="tx1"/>
                </a:solidFill>
                <a:latin typeface="+mn-lt"/>
                <a:ea typeface="+mn-ea"/>
                <a:cs typeface="+mn-cs"/>
              </a:rPr>
              <a:t>Speed limit</a:t>
            </a:r>
            <a:r>
              <a:rPr lang="en-US" sz="1200" i="0" u="none" kern="1200" dirty="0">
                <a:solidFill>
                  <a:schemeClr val="tx1"/>
                </a:solidFill>
                <a:latin typeface="+mn-lt"/>
                <a:ea typeface="+mn-ea"/>
                <a:cs typeface="+mn-cs"/>
              </a:rPr>
              <a:t>: </a:t>
            </a:r>
            <a:r>
              <a:rPr lang="en-US" dirty="0"/>
              <a:t>The maximum lawful vehicle speed for a specific location. There are two types of speed limits, posted speed and statutory speed. Definitions of each are provided below.</a:t>
            </a:r>
          </a:p>
          <a:p>
            <a:pPr marL="628650" lvl="1" indent="-171450">
              <a:buFont typeface="Arial" panose="020B0604020202020204" pitchFamily="34" charset="0"/>
              <a:buChar char="•"/>
            </a:pPr>
            <a:r>
              <a:rPr lang="en-US" dirty="0"/>
              <a:t>“Posted speed – one of two speed limit types (statutory speed is other type); the maximum lawful vehicle speed for a particular location as displayed on a regulatory sign. Posted speeds are displayed on regulatory signs in speed values that are multiples of 5 mph.” (FHWA 2009)</a:t>
            </a:r>
          </a:p>
          <a:p>
            <a:pPr marL="628650" lvl="1" indent="-171450">
              <a:buFont typeface="Arial" panose="020B0604020202020204" pitchFamily="34" charset="0"/>
              <a:buChar char="•"/>
            </a:pPr>
            <a:r>
              <a:rPr lang="en-US" dirty="0"/>
              <a:t>“Statutory speed – one of two speed limit types (posted speed is other type). Numerical speed limits (e.g., 25 mph, 55 mph), established by state law that apply to various classes or categories of roads (e.g. rural expressways, residential streets, primary arterials, etc.) in the absence of posted speed limits.” (FHWA 2009)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Strategies for Safer Speeds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FHWA. (2009). Speed Concepts: Informational Guide. [FHWA-SA-10-001]. U.S. Department of Transportation. Available: https://safety.fhwa.dot.gov/speedmgt/ref_mats/fhwasa10001/</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743691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Traffic Impact Assessments (TIA) that are often required by local agencies for developments of a certain size focus on the generation of car trips and their recommendations assume that new car trips must not increase congestion. Peak-hour car trips are often prioritized over all other times and modes.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slide adapted from Wes Kumfer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FHWA. (2009). Speed Concepts: Informational Guide. [FHWA-SA-10-001]. U.S. Department of Transportation. Available: https://safety.fhwa.dot.gov/speedmgt/ref_mats/fhwasa10001/</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981370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Wes Kumfer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4273925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a:t>
            </a:r>
            <a:r>
              <a:rPr lang="en-US" b="1" dirty="0"/>
              <a:t> </a:t>
            </a:r>
            <a:r>
              <a:rPr lang="en-US" b="0" dirty="0"/>
              <a:t>This is the typical </a:t>
            </a:r>
            <a:r>
              <a:rPr lang="en-US" b="0" baseline="0" dirty="0"/>
              <a:t>hierarchy, inspired by the AASHTO Green Book, used by many State DOTs. Unlike the street types on the following slide, this street classification rarely takes land use and context into account.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the Pedestrian and Bicycle Information Center </a:t>
            </a:r>
            <a:r>
              <a:rPr lang="en-US" i="1" dirty="0"/>
              <a:t>Transportation Short Series, </a:t>
            </a:r>
            <a:r>
              <a:rPr lang="en-US" dirty="0"/>
              <a:t>Class 2 (2015).</a:t>
            </a:r>
          </a:p>
          <a:p>
            <a:pPr>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2208316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9/30/2019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9/30/2019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9/30/2019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9/30/2019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9/30/2019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9/30/2019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9/30/2019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noAutofit/>
          </a:bodyPr>
          <a:lstStyle/>
          <a:p>
            <a:r>
              <a:rPr lang="en-US" sz="4800" dirty="0"/>
              <a:t>Designing for Walking and Bicycling</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0401D-083A-45A1-A617-30673EC99AB8}"/>
              </a:ext>
            </a:extLst>
          </p:cNvPr>
          <p:cNvSpPr>
            <a:spLocks noGrp="1"/>
          </p:cNvSpPr>
          <p:nvPr>
            <p:ph type="title"/>
          </p:nvPr>
        </p:nvSpPr>
        <p:spPr/>
        <p:txBody>
          <a:bodyPr/>
          <a:lstStyle/>
          <a:p>
            <a:r>
              <a:rPr lang="en-US" dirty="0"/>
              <a:t>Street Hierarchy</a:t>
            </a:r>
          </a:p>
        </p:txBody>
      </p:sp>
      <p:sp>
        <p:nvSpPr>
          <p:cNvPr id="3" name="Content Placeholder 2">
            <a:extLst>
              <a:ext uri="{FF2B5EF4-FFF2-40B4-BE49-F238E27FC236}">
                <a16:creationId xmlns:a16="http://schemas.microsoft.com/office/drawing/2014/main" id="{FE22C2E0-00D3-474E-B030-78C249C9CE7F}"/>
              </a:ext>
            </a:extLst>
          </p:cNvPr>
          <p:cNvSpPr>
            <a:spLocks noGrp="1"/>
          </p:cNvSpPr>
          <p:nvPr>
            <p:ph idx="1"/>
          </p:nvPr>
        </p:nvSpPr>
        <p:spPr>
          <a:xfrm>
            <a:off x="359508" y="1200149"/>
            <a:ext cx="7620000" cy="3737371"/>
          </a:xfrm>
        </p:spPr>
        <p:txBody>
          <a:bodyPr/>
          <a:lstStyle/>
          <a:p>
            <a:r>
              <a:rPr lang="en-US" dirty="0"/>
              <a:t>Traditional functional classification as used by most State DOTs:</a:t>
            </a:r>
          </a:p>
          <a:p>
            <a:endParaRPr lang="en-US" dirty="0"/>
          </a:p>
        </p:txBody>
      </p:sp>
      <p:sp>
        <p:nvSpPr>
          <p:cNvPr id="4" name="Slide Number Placeholder 3">
            <a:extLst>
              <a:ext uri="{FF2B5EF4-FFF2-40B4-BE49-F238E27FC236}">
                <a16:creationId xmlns:a16="http://schemas.microsoft.com/office/drawing/2014/main" id="{11322807-CC99-4EA1-998A-B398F369F2AC}"/>
              </a:ext>
            </a:extLst>
          </p:cNvPr>
          <p:cNvSpPr>
            <a:spLocks noGrp="1"/>
          </p:cNvSpPr>
          <p:nvPr>
            <p:ph type="sldNum" sz="quarter" idx="12"/>
          </p:nvPr>
        </p:nvSpPr>
        <p:spPr/>
        <p:txBody>
          <a:bodyPr/>
          <a:lstStyle/>
          <a:p>
            <a:fld id="{588A7B10-5B59-5847-A2D4-DA6B67CC2B64}" type="slidenum">
              <a:rPr lang="en-US" smtClean="0"/>
              <a:t>10</a:t>
            </a:fld>
            <a:endParaRPr lang="en-US"/>
          </a:p>
        </p:txBody>
      </p:sp>
      <p:pic>
        <p:nvPicPr>
          <p:cNvPr id="5" name="Picture 5" descr="Graphic which shows balance between mobility (more auto/truck oriented) and land access (more ped/bike oriented)&#10;">
            <a:extLst>
              <a:ext uri="{FF2B5EF4-FFF2-40B4-BE49-F238E27FC236}">
                <a16:creationId xmlns:a16="http://schemas.microsoft.com/office/drawing/2014/main" id="{DCCC4A92-D8E7-419D-BD52-ECE8234F0F2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26966" y="2185447"/>
            <a:ext cx="1668528" cy="267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0F05E4F-3CAA-41DD-9E59-14F9F164A518}"/>
              </a:ext>
            </a:extLst>
          </p:cNvPr>
          <p:cNvSpPr txBox="1"/>
          <p:nvPr/>
        </p:nvSpPr>
        <p:spPr>
          <a:xfrm>
            <a:off x="359508" y="4598967"/>
            <a:ext cx="2977806" cy="338554"/>
          </a:xfrm>
          <a:prstGeom prst="rect">
            <a:avLst/>
          </a:prstGeom>
          <a:noFill/>
          <a:ln>
            <a:noFill/>
          </a:ln>
        </p:spPr>
        <p:txBody>
          <a:bodyPr wrap="square" rtlCol="0">
            <a:spAutoFit/>
          </a:bodyPr>
          <a:lstStyle/>
          <a:p>
            <a:pPr algn="ctr"/>
            <a:r>
              <a:rPr lang="en-US" sz="1600" dirty="0"/>
              <a:t>(more ped/bike oriented)</a:t>
            </a:r>
          </a:p>
        </p:txBody>
      </p:sp>
      <p:sp>
        <p:nvSpPr>
          <p:cNvPr id="7" name="TextBox 6">
            <a:extLst>
              <a:ext uri="{FF2B5EF4-FFF2-40B4-BE49-F238E27FC236}">
                <a16:creationId xmlns:a16="http://schemas.microsoft.com/office/drawing/2014/main" id="{606A28E4-A806-42ED-BB77-23876441882A}"/>
              </a:ext>
            </a:extLst>
          </p:cNvPr>
          <p:cNvSpPr txBox="1"/>
          <p:nvPr/>
        </p:nvSpPr>
        <p:spPr>
          <a:xfrm>
            <a:off x="461571" y="2113132"/>
            <a:ext cx="2773680" cy="338554"/>
          </a:xfrm>
          <a:prstGeom prst="rect">
            <a:avLst/>
          </a:prstGeom>
          <a:noFill/>
          <a:ln>
            <a:noFill/>
          </a:ln>
        </p:spPr>
        <p:txBody>
          <a:bodyPr wrap="square" rtlCol="0">
            <a:spAutoFit/>
          </a:bodyPr>
          <a:lstStyle/>
          <a:p>
            <a:pPr algn="ctr"/>
            <a:r>
              <a:rPr lang="en-US" sz="1600" dirty="0"/>
              <a:t>(more auto/truck oriented)</a:t>
            </a:r>
          </a:p>
        </p:txBody>
      </p:sp>
      <p:sp>
        <p:nvSpPr>
          <p:cNvPr id="8" name="TextBox 7">
            <a:extLst>
              <a:ext uri="{FF2B5EF4-FFF2-40B4-BE49-F238E27FC236}">
                <a16:creationId xmlns:a16="http://schemas.microsoft.com/office/drawing/2014/main" id="{CB6F7480-B9E8-4540-9C7E-E43927D39D86}"/>
              </a:ext>
            </a:extLst>
          </p:cNvPr>
          <p:cNvSpPr txBox="1"/>
          <p:nvPr/>
        </p:nvSpPr>
        <p:spPr>
          <a:xfrm>
            <a:off x="3337314" y="2185447"/>
            <a:ext cx="3681904" cy="3139321"/>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tx2"/>
                </a:solidFill>
              </a:rPr>
              <a:t>Interstate</a:t>
            </a:r>
          </a:p>
          <a:p>
            <a:pPr marL="285750" indent="-285750">
              <a:buFont typeface="Arial" panose="020B0604020202020204" pitchFamily="34" charset="0"/>
              <a:buChar char="•"/>
            </a:pPr>
            <a:r>
              <a:rPr lang="en-US" sz="2000" dirty="0">
                <a:solidFill>
                  <a:schemeClr val="tx2"/>
                </a:solidFill>
              </a:rPr>
              <a:t>Other Freeway/Expressway</a:t>
            </a:r>
          </a:p>
          <a:p>
            <a:pPr marL="285750" indent="-285750">
              <a:buFont typeface="Arial" panose="020B0604020202020204" pitchFamily="34" charset="0"/>
              <a:buChar char="•"/>
            </a:pPr>
            <a:endParaRPr lang="en-US" sz="2000" dirty="0">
              <a:solidFill>
                <a:schemeClr val="tx2"/>
              </a:solidFill>
            </a:endParaRPr>
          </a:p>
          <a:p>
            <a:pPr marL="285750" indent="-285750">
              <a:buFont typeface="Arial" panose="020B0604020202020204" pitchFamily="34" charset="0"/>
              <a:buChar char="•"/>
            </a:pPr>
            <a:r>
              <a:rPr lang="en-US" sz="2000" dirty="0">
                <a:solidFill>
                  <a:schemeClr val="tx2"/>
                </a:solidFill>
              </a:rPr>
              <a:t>Other Principal Arterial</a:t>
            </a:r>
          </a:p>
          <a:p>
            <a:pPr marL="285750" indent="-285750">
              <a:buFont typeface="Arial" panose="020B0604020202020204" pitchFamily="34" charset="0"/>
              <a:buChar char="•"/>
            </a:pPr>
            <a:r>
              <a:rPr lang="en-US" sz="2000" dirty="0">
                <a:solidFill>
                  <a:schemeClr val="tx2"/>
                </a:solidFill>
              </a:rPr>
              <a:t>Minor Arterial</a:t>
            </a:r>
          </a:p>
          <a:p>
            <a:pPr marL="285750" indent="-285750">
              <a:buFont typeface="Arial" panose="020B0604020202020204" pitchFamily="34" charset="0"/>
              <a:buChar char="•"/>
            </a:pPr>
            <a:endParaRPr lang="en-US" sz="2000" dirty="0">
              <a:solidFill>
                <a:schemeClr val="tx2"/>
              </a:solidFill>
            </a:endParaRPr>
          </a:p>
          <a:p>
            <a:pPr marL="285750" indent="-285750">
              <a:buFont typeface="Arial" panose="020B0604020202020204" pitchFamily="34" charset="0"/>
              <a:buChar char="•"/>
            </a:pPr>
            <a:r>
              <a:rPr lang="en-US" sz="2000" dirty="0">
                <a:solidFill>
                  <a:schemeClr val="tx2"/>
                </a:solidFill>
              </a:rPr>
              <a:t>Major Collector</a:t>
            </a:r>
          </a:p>
          <a:p>
            <a:pPr marL="285750" indent="-285750">
              <a:buFont typeface="Arial" panose="020B0604020202020204" pitchFamily="34" charset="0"/>
              <a:buChar char="•"/>
            </a:pPr>
            <a:r>
              <a:rPr lang="en-US" sz="2000" dirty="0">
                <a:solidFill>
                  <a:schemeClr val="tx2"/>
                </a:solidFill>
              </a:rPr>
              <a:t>Minor Collector</a:t>
            </a:r>
          </a:p>
          <a:p>
            <a:pPr marL="285750" indent="-285750">
              <a:buFont typeface="Arial" panose="020B0604020202020204" pitchFamily="34" charset="0"/>
              <a:buChar char="•"/>
            </a:pPr>
            <a:r>
              <a:rPr lang="en-US" sz="2000" dirty="0">
                <a:solidFill>
                  <a:schemeClr val="tx2"/>
                </a:solidFill>
              </a:rPr>
              <a:t>Local </a:t>
            </a:r>
          </a:p>
          <a:p>
            <a:endParaRPr lang="en-US" dirty="0"/>
          </a:p>
        </p:txBody>
      </p:sp>
      <p:sp>
        <p:nvSpPr>
          <p:cNvPr id="11" name="TextBox 10">
            <a:extLst>
              <a:ext uri="{FF2B5EF4-FFF2-40B4-BE49-F238E27FC236}">
                <a16:creationId xmlns:a16="http://schemas.microsoft.com/office/drawing/2014/main" id="{FCC48EA8-FF72-442F-BCC2-907CB075B718}"/>
              </a:ext>
            </a:extLst>
          </p:cNvPr>
          <p:cNvSpPr txBox="1"/>
          <p:nvPr/>
        </p:nvSpPr>
        <p:spPr>
          <a:xfrm>
            <a:off x="908550" y="4862621"/>
            <a:ext cx="2789273" cy="253916"/>
          </a:xfrm>
          <a:prstGeom prst="rect">
            <a:avLst/>
          </a:prstGeom>
          <a:noFill/>
        </p:spPr>
        <p:txBody>
          <a:bodyPr wrap="square" rtlCol="0">
            <a:spAutoFit/>
          </a:bodyPr>
          <a:lstStyle/>
          <a:p>
            <a:pPr algn="r"/>
            <a:r>
              <a:rPr lang="en-US" sz="1050" i="1" dirty="0"/>
              <a:t>AASHTO “Flexibility in Highway Design</a:t>
            </a:r>
            <a:r>
              <a:rPr lang="en-US" sz="1050" i="1" dirty="0">
                <a:solidFill>
                  <a:schemeClr val="accent4"/>
                </a:solidFill>
              </a:rPr>
              <a:t>”</a:t>
            </a:r>
          </a:p>
        </p:txBody>
      </p:sp>
    </p:spTree>
    <p:extLst>
      <p:ext uri="{BB962C8B-B14F-4D97-AF65-F5344CB8AC3E}">
        <p14:creationId xmlns:p14="http://schemas.microsoft.com/office/powerpoint/2010/main" val="1033669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212DC-E6FA-469E-9418-78E2B9543500}"/>
              </a:ext>
            </a:extLst>
          </p:cNvPr>
          <p:cNvSpPr>
            <a:spLocks noGrp="1"/>
          </p:cNvSpPr>
          <p:nvPr>
            <p:ph type="title"/>
          </p:nvPr>
        </p:nvSpPr>
        <p:spPr/>
        <p:txBody>
          <a:bodyPr/>
          <a:lstStyle/>
          <a:p>
            <a:r>
              <a:rPr lang="en-US" dirty="0"/>
              <a:t>Street Hierarchy</a:t>
            </a:r>
          </a:p>
        </p:txBody>
      </p:sp>
      <p:sp>
        <p:nvSpPr>
          <p:cNvPr id="3" name="Content Placeholder 2">
            <a:extLst>
              <a:ext uri="{FF2B5EF4-FFF2-40B4-BE49-F238E27FC236}">
                <a16:creationId xmlns:a16="http://schemas.microsoft.com/office/drawing/2014/main" id="{AC383314-D77F-4D74-AA06-582FD9A9883D}"/>
              </a:ext>
            </a:extLst>
          </p:cNvPr>
          <p:cNvSpPr>
            <a:spLocks noGrp="1"/>
          </p:cNvSpPr>
          <p:nvPr>
            <p:ph idx="1"/>
          </p:nvPr>
        </p:nvSpPr>
        <p:spPr>
          <a:xfrm>
            <a:off x="359508" y="1200150"/>
            <a:ext cx="7620000" cy="3600450"/>
          </a:xfrm>
        </p:spPr>
        <p:txBody>
          <a:bodyPr/>
          <a:lstStyle/>
          <a:p>
            <a:r>
              <a:rPr lang="en-US" dirty="0"/>
              <a:t>Walkable thoroughfare types</a:t>
            </a:r>
          </a:p>
          <a:p>
            <a:r>
              <a:rPr lang="en-US" dirty="0"/>
              <a:t>Serve a mix of modes</a:t>
            </a:r>
          </a:p>
        </p:txBody>
      </p:sp>
      <p:sp>
        <p:nvSpPr>
          <p:cNvPr id="4" name="Slide Number Placeholder 3">
            <a:extLst>
              <a:ext uri="{FF2B5EF4-FFF2-40B4-BE49-F238E27FC236}">
                <a16:creationId xmlns:a16="http://schemas.microsoft.com/office/drawing/2014/main" id="{0F8839E2-2C22-4C6C-9BC4-B8916ABAC861}"/>
              </a:ext>
            </a:extLst>
          </p:cNvPr>
          <p:cNvSpPr>
            <a:spLocks noGrp="1"/>
          </p:cNvSpPr>
          <p:nvPr>
            <p:ph type="sldNum" sz="quarter" idx="12"/>
          </p:nvPr>
        </p:nvSpPr>
        <p:spPr/>
        <p:txBody>
          <a:bodyPr/>
          <a:lstStyle/>
          <a:p>
            <a:fld id="{588A7B10-5B59-5847-A2D4-DA6B67CC2B64}" type="slidenum">
              <a:rPr lang="en-US" smtClean="0"/>
              <a:t>11</a:t>
            </a:fld>
            <a:endParaRPr lang="en-US"/>
          </a:p>
        </p:txBody>
      </p:sp>
      <p:pic>
        <p:nvPicPr>
          <p:cNvPr id="5" name="Picture 3" descr="Table which shows different thoroughfare types. Principal Arterials are classified anywhere from freeway/express-way/park-way to streets; minor arterials are classified anywhere from rural highway to streets; collector is classified anywhere from avenues to rural roads; local is classified anywhere from street to alley/rear lane&#10;">
            <a:extLst>
              <a:ext uri="{FF2B5EF4-FFF2-40B4-BE49-F238E27FC236}">
                <a16:creationId xmlns:a16="http://schemas.microsoft.com/office/drawing/2014/main" id="{432148CD-AF83-488A-96E3-3420422490B9}"/>
              </a:ext>
            </a:extLst>
          </p:cNvPr>
          <p:cNvPicPr>
            <a:picLocks noChangeAspect="1"/>
          </p:cNvPicPr>
          <p:nvPr/>
        </p:nvPicPr>
        <p:blipFill>
          <a:blip r:embed="rId3" cstate="email">
            <a:extLst>
              <a:ext uri="{28A0092B-C50C-407E-A947-70E740481C1C}">
                <a14:useLocalDpi xmlns:a14="http://schemas.microsoft.com/office/drawing/2010/main" val="0"/>
              </a:ext>
            </a:extLst>
          </a:blip>
          <a:srcRect l="1038" r="1749"/>
          <a:stretch>
            <a:fillRect/>
          </a:stretch>
        </p:blipFill>
        <p:spPr bwMode="auto">
          <a:xfrm>
            <a:off x="1000416" y="2268308"/>
            <a:ext cx="6338183" cy="2399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3D2588E-EC79-464D-BD8F-AB3C1B815716}"/>
              </a:ext>
            </a:extLst>
          </p:cNvPr>
          <p:cNvSpPr txBox="1"/>
          <p:nvPr/>
        </p:nvSpPr>
        <p:spPr>
          <a:xfrm>
            <a:off x="2494625" y="4667872"/>
            <a:ext cx="4843974" cy="253916"/>
          </a:xfrm>
          <a:prstGeom prst="rect">
            <a:avLst/>
          </a:prstGeom>
          <a:noFill/>
        </p:spPr>
        <p:txBody>
          <a:bodyPr wrap="square" rtlCol="0">
            <a:spAutoFit/>
          </a:bodyPr>
          <a:lstStyle/>
          <a:p>
            <a:pPr algn="r"/>
            <a:r>
              <a:rPr lang="en-US" sz="1050" i="1" dirty="0"/>
              <a:t>ITE, Designing Walkable Urban Thoroughfares: A Context Sensitive Approach</a:t>
            </a:r>
          </a:p>
        </p:txBody>
      </p:sp>
      <p:sp>
        <p:nvSpPr>
          <p:cNvPr id="7" name="Rectangle 4">
            <a:extLst>
              <a:ext uri="{FF2B5EF4-FFF2-40B4-BE49-F238E27FC236}">
                <a16:creationId xmlns:a16="http://schemas.microsoft.com/office/drawing/2014/main" id="{944F1EDE-7AC6-41BB-AB70-4DD7C519875B}"/>
              </a:ext>
            </a:extLst>
          </p:cNvPr>
          <p:cNvSpPr>
            <a:spLocks noChangeArrowheads="1"/>
          </p:cNvSpPr>
          <p:nvPr/>
        </p:nvSpPr>
        <p:spPr bwMode="auto">
          <a:xfrm>
            <a:off x="5319425" y="1002801"/>
            <a:ext cx="1828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1"/>
            <a:r>
              <a:rPr lang="en-US" sz="2000" dirty="0"/>
              <a:t>Boulevard</a:t>
            </a:r>
          </a:p>
          <a:p>
            <a:pPr marL="0" lvl="1"/>
            <a:r>
              <a:rPr lang="en-US" sz="2000" dirty="0"/>
              <a:t>Avenue</a:t>
            </a:r>
          </a:p>
          <a:p>
            <a:pPr marL="0" lvl="1"/>
            <a:r>
              <a:rPr lang="en-US" sz="2000" dirty="0"/>
              <a:t>Street</a:t>
            </a:r>
          </a:p>
        </p:txBody>
      </p:sp>
      <p:grpSp>
        <p:nvGrpSpPr>
          <p:cNvPr id="8" name="Group 7">
            <a:extLst>
              <a:ext uri="{FF2B5EF4-FFF2-40B4-BE49-F238E27FC236}">
                <a16:creationId xmlns:a16="http://schemas.microsoft.com/office/drawing/2014/main" id="{99C61078-04C9-4D4B-8566-90949F4D4B43}"/>
              </a:ext>
            </a:extLst>
          </p:cNvPr>
          <p:cNvGrpSpPr/>
          <p:nvPr/>
        </p:nvGrpSpPr>
        <p:grpSpPr>
          <a:xfrm>
            <a:off x="4367255" y="1176087"/>
            <a:ext cx="983974" cy="636866"/>
            <a:chOff x="5105400" y="1809750"/>
            <a:chExt cx="685800" cy="685800"/>
          </a:xfrm>
        </p:grpSpPr>
        <p:cxnSp>
          <p:nvCxnSpPr>
            <p:cNvPr id="9" name="Straight Connector 6">
              <a:extLst>
                <a:ext uri="{FF2B5EF4-FFF2-40B4-BE49-F238E27FC236}">
                  <a16:creationId xmlns:a16="http://schemas.microsoft.com/office/drawing/2014/main" id="{65AB43B8-8F68-44B1-95D0-345D484D9F0C}"/>
                </a:ext>
              </a:extLst>
            </p:cNvPr>
            <p:cNvCxnSpPr>
              <a:cxnSpLocks noChangeShapeType="1"/>
            </p:cNvCxnSpPr>
            <p:nvPr/>
          </p:nvCxnSpPr>
          <p:spPr bwMode="auto">
            <a:xfrm flipV="1">
              <a:off x="5105400" y="1809750"/>
              <a:ext cx="685800" cy="31432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8">
              <a:extLst>
                <a:ext uri="{FF2B5EF4-FFF2-40B4-BE49-F238E27FC236}">
                  <a16:creationId xmlns:a16="http://schemas.microsoft.com/office/drawing/2014/main" id="{3FCFDF3F-FA80-49C7-AFF0-87808F22660F}"/>
                </a:ext>
              </a:extLst>
            </p:cNvPr>
            <p:cNvCxnSpPr>
              <a:cxnSpLocks noChangeShapeType="1"/>
            </p:cNvCxnSpPr>
            <p:nvPr/>
          </p:nvCxnSpPr>
          <p:spPr bwMode="auto">
            <a:xfrm>
              <a:off x="5105400" y="2124075"/>
              <a:ext cx="685800" cy="37147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1">
              <a:extLst>
                <a:ext uri="{FF2B5EF4-FFF2-40B4-BE49-F238E27FC236}">
                  <a16:creationId xmlns:a16="http://schemas.microsoft.com/office/drawing/2014/main" id="{90004F20-2543-4DA6-BF76-C793F3EE42F6}"/>
                </a:ext>
              </a:extLst>
            </p:cNvPr>
            <p:cNvCxnSpPr>
              <a:cxnSpLocks noChangeShapeType="1"/>
            </p:cNvCxnSpPr>
            <p:nvPr/>
          </p:nvCxnSpPr>
          <p:spPr bwMode="auto">
            <a:xfrm>
              <a:off x="5105400" y="2124075"/>
              <a:ext cx="6858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176030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F6231-9B05-473D-9B91-41EBBF9D52DE}"/>
              </a:ext>
            </a:extLst>
          </p:cNvPr>
          <p:cNvSpPr>
            <a:spLocks noGrp="1"/>
          </p:cNvSpPr>
          <p:nvPr>
            <p:ph type="title"/>
          </p:nvPr>
        </p:nvSpPr>
        <p:spPr/>
        <p:txBody>
          <a:bodyPr/>
          <a:lstStyle/>
          <a:p>
            <a:r>
              <a:rPr lang="en-US" dirty="0"/>
              <a:t>Street Hierarchy</a:t>
            </a:r>
          </a:p>
        </p:txBody>
      </p:sp>
      <p:sp>
        <p:nvSpPr>
          <p:cNvPr id="3" name="Content Placeholder 2">
            <a:extLst>
              <a:ext uri="{FF2B5EF4-FFF2-40B4-BE49-F238E27FC236}">
                <a16:creationId xmlns:a16="http://schemas.microsoft.com/office/drawing/2014/main" id="{AECAD5D9-0C68-476D-9FF1-A5D1057CB2B0}"/>
              </a:ext>
            </a:extLst>
          </p:cNvPr>
          <p:cNvSpPr>
            <a:spLocks noGrp="1"/>
          </p:cNvSpPr>
          <p:nvPr>
            <p:ph idx="1"/>
          </p:nvPr>
        </p:nvSpPr>
        <p:spPr/>
        <p:txBody>
          <a:bodyPr/>
          <a:lstStyle/>
          <a:p>
            <a:r>
              <a:rPr lang="en-US" dirty="0"/>
              <a:t>Less of a focus on “hierarchy” and more of a focus on context in the 2018 AASHTO Green Book</a:t>
            </a:r>
          </a:p>
          <a:p>
            <a:pPr lvl="1"/>
            <a:r>
              <a:rPr lang="en-US" dirty="0"/>
              <a:t>Rural</a:t>
            </a:r>
          </a:p>
          <a:p>
            <a:pPr lvl="1"/>
            <a:r>
              <a:rPr lang="en-US" dirty="0"/>
              <a:t>Rural Town</a:t>
            </a:r>
          </a:p>
          <a:p>
            <a:pPr lvl="1"/>
            <a:r>
              <a:rPr lang="en-US" dirty="0"/>
              <a:t>Suburban</a:t>
            </a:r>
          </a:p>
          <a:p>
            <a:pPr lvl="1"/>
            <a:r>
              <a:rPr lang="en-US" dirty="0"/>
              <a:t>Urban</a:t>
            </a:r>
          </a:p>
          <a:p>
            <a:pPr lvl="1"/>
            <a:r>
              <a:rPr lang="en-US" dirty="0"/>
              <a:t>Urban Core</a:t>
            </a:r>
          </a:p>
          <a:p>
            <a:endParaRPr lang="en-US" dirty="0"/>
          </a:p>
        </p:txBody>
      </p:sp>
      <p:sp>
        <p:nvSpPr>
          <p:cNvPr id="4" name="Slide Number Placeholder 3">
            <a:extLst>
              <a:ext uri="{FF2B5EF4-FFF2-40B4-BE49-F238E27FC236}">
                <a16:creationId xmlns:a16="http://schemas.microsoft.com/office/drawing/2014/main" id="{9CD457CC-A9C9-4B95-9915-043AAD547E73}"/>
              </a:ext>
            </a:extLst>
          </p:cNvPr>
          <p:cNvSpPr>
            <a:spLocks noGrp="1"/>
          </p:cNvSpPr>
          <p:nvPr>
            <p:ph type="sldNum" sz="quarter" idx="12"/>
          </p:nvPr>
        </p:nvSpPr>
        <p:spPr/>
        <p:txBody>
          <a:bodyPr/>
          <a:lstStyle/>
          <a:p>
            <a:fld id="{588A7B10-5B59-5847-A2D4-DA6B67CC2B64}" type="slidenum">
              <a:rPr lang="en-US" smtClean="0"/>
              <a:t>12</a:t>
            </a:fld>
            <a:endParaRPr lang="en-US"/>
          </a:p>
        </p:txBody>
      </p:sp>
    </p:spTree>
    <p:extLst>
      <p:ext uri="{BB962C8B-B14F-4D97-AF65-F5344CB8AC3E}">
        <p14:creationId xmlns:p14="http://schemas.microsoft.com/office/powerpoint/2010/main" val="286500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4E14F-4493-4889-9FB1-C0DB1E677C9A}"/>
              </a:ext>
            </a:extLst>
          </p:cNvPr>
          <p:cNvSpPr>
            <a:spLocks noGrp="1"/>
          </p:cNvSpPr>
          <p:nvPr>
            <p:ph type="title"/>
          </p:nvPr>
        </p:nvSpPr>
        <p:spPr/>
        <p:txBody>
          <a:bodyPr/>
          <a:lstStyle/>
          <a:p>
            <a:r>
              <a:rPr lang="en-US" dirty="0"/>
              <a:t>Design flexibility</a:t>
            </a:r>
          </a:p>
        </p:txBody>
      </p:sp>
      <p:sp>
        <p:nvSpPr>
          <p:cNvPr id="3" name="Text Placeholder 2">
            <a:extLst>
              <a:ext uri="{FF2B5EF4-FFF2-40B4-BE49-F238E27FC236}">
                <a16:creationId xmlns:a16="http://schemas.microsoft.com/office/drawing/2014/main" id="{B68D8C05-BD46-4FAB-B436-E984A5459D4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A87B655-FBD3-4B39-9659-6F842BCC5F04}"/>
              </a:ext>
            </a:extLst>
          </p:cNvPr>
          <p:cNvSpPr>
            <a:spLocks noGrp="1"/>
          </p:cNvSpPr>
          <p:nvPr>
            <p:ph type="sldNum" sz="quarter" idx="12"/>
          </p:nvPr>
        </p:nvSpPr>
        <p:spPr/>
        <p:txBody>
          <a:bodyPr/>
          <a:lstStyle/>
          <a:p>
            <a:fld id="{588A7B10-5B59-5847-A2D4-DA6B67CC2B64}" type="slidenum">
              <a:rPr lang="en-US" smtClean="0"/>
              <a:t>13</a:t>
            </a:fld>
            <a:endParaRPr lang="en-US"/>
          </a:p>
        </p:txBody>
      </p:sp>
    </p:spTree>
    <p:extLst>
      <p:ext uri="{BB962C8B-B14F-4D97-AF65-F5344CB8AC3E}">
        <p14:creationId xmlns:p14="http://schemas.microsoft.com/office/powerpoint/2010/main" val="863415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F81DE-2A63-4826-805D-9CA0D9F91EBF}"/>
              </a:ext>
            </a:extLst>
          </p:cNvPr>
          <p:cNvSpPr>
            <a:spLocks noGrp="1"/>
          </p:cNvSpPr>
          <p:nvPr>
            <p:ph type="title"/>
          </p:nvPr>
        </p:nvSpPr>
        <p:spPr/>
        <p:txBody>
          <a:bodyPr/>
          <a:lstStyle/>
          <a:p>
            <a:r>
              <a:rPr lang="en-US" dirty="0"/>
              <a:t>Design Flexibility</a:t>
            </a:r>
          </a:p>
        </p:txBody>
      </p:sp>
      <p:sp>
        <p:nvSpPr>
          <p:cNvPr id="3" name="Content Placeholder 2">
            <a:extLst>
              <a:ext uri="{FF2B5EF4-FFF2-40B4-BE49-F238E27FC236}">
                <a16:creationId xmlns:a16="http://schemas.microsoft.com/office/drawing/2014/main" id="{E2A449BD-09BE-4000-9C14-CB3B90C48360}"/>
              </a:ext>
            </a:extLst>
          </p:cNvPr>
          <p:cNvSpPr>
            <a:spLocks noGrp="1"/>
          </p:cNvSpPr>
          <p:nvPr>
            <p:ph idx="1"/>
          </p:nvPr>
        </p:nvSpPr>
        <p:spPr/>
        <p:txBody>
          <a:bodyPr/>
          <a:lstStyle/>
          <a:p>
            <a:r>
              <a:rPr lang="en-US" dirty="0"/>
              <a:t>Flexibility to approaching bicycle and pedestrian facility design, using:</a:t>
            </a:r>
          </a:p>
          <a:p>
            <a:pPr lvl="1"/>
            <a:r>
              <a:rPr lang="en-US" dirty="0"/>
              <a:t>AASHTO guides</a:t>
            </a:r>
          </a:p>
          <a:p>
            <a:pPr lvl="1"/>
            <a:r>
              <a:rPr lang="en-US" dirty="0"/>
              <a:t>NACTO guides</a:t>
            </a:r>
          </a:p>
          <a:p>
            <a:pPr lvl="1"/>
            <a:r>
              <a:rPr lang="en-US" dirty="0"/>
              <a:t>FHWA guides</a:t>
            </a:r>
          </a:p>
          <a:p>
            <a:pPr lvl="1"/>
            <a:r>
              <a:rPr lang="en-US" dirty="0"/>
              <a:t>ITE guides</a:t>
            </a:r>
          </a:p>
          <a:p>
            <a:pPr lvl="1"/>
            <a:r>
              <a:rPr lang="en-US" dirty="0"/>
              <a:t>ADAAG guidelines</a:t>
            </a:r>
          </a:p>
          <a:p>
            <a:pPr lvl="1"/>
            <a:r>
              <a:rPr lang="en-US" dirty="0"/>
              <a:t>State DOT guides</a:t>
            </a:r>
          </a:p>
        </p:txBody>
      </p:sp>
      <p:sp>
        <p:nvSpPr>
          <p:cNvPr id="4" name="Slide Number Placeholder 3">
            <a:extLst>
              <a:ext uri="{FF2B5EF4-FFF2-40B4-BE49-F238E27FC236}">
                <a16:creationId xmlns:a16="http://schemas.microsoft.com/office/drawing/2014/main" id="{AD0CD877-2476-4F08-AB85-F9840B36FB66}"/>
              </a:ext>
            </a:extLst>
          </p:cNvPr>
          <p:cNvSpPr>
            <a:spLocks noGrp="1"/>
          </p:cNvSpPr>
          <p:nvPr>
            <p:ph type="sldNum" sz="quarter" idx="12"/>
          </p:nvPr>
        </p:nvSpPr>
        <p:spPr/>
        <p:txBody>
          <a:bodyPr/>
          <a:lstStyle/>
          <a:p>
            <a:fld id="{588A7B10-5B59-5847-A2D4-DA6B67CC2B64}" type="slidenum">
              <a:rPr lang="en-US" smtClean="0"/>
              <a:t>14</a:t>
            </a:fld>
            <a:endParaRPr lang="en-US"/>
          </a:p>
        </p:txBody>
      </p:sp>
      <p:pic>
        <p:nvPicPr>
          <p:cNvPr id="6" name="Picture 5" descr="Cover to Urban Street Design Guide ">
            <a:extLst>
              <a:ext uri="{FF2B5EF4-FFF2-40B4-BE49-F238E27FC236}">
                <a16:creationId xmlns:a16="http://schemas.microsoft.com/office/drawing/2014/main" id="{8712BC1D-3389-450D-9132-F554CDAB9C71}"/>
              </a:ext>
            </a:extLst>
          </p:cNvPr>
          <p:cNvPicPr>
            <a:picLocks noChangeAspect="1"/>
          </p:cNvPicPr>
          <p:nvPr/>
        </p:nvPicPr>
        <p:blipFill>
          <a:blip r:embed="rId3"/>
          <a:stretch>
            <a:fillRect/>
          </a:stretch>
        </p:blipFill>
        <p:spPr>
          <a:xfrm>
            <a:off x="5033404" y="2990651"/>
            <a:ext cx="1501870" cy="1946869"/>
          </a:xfrm>
          <a:prstGeom prst="rect">
            <a:avLst/>
          </a:prstGeom>
        </p:spPr>
      </p:pic>
      <p:pic>
        <p:nvPicPr>
          <p:cNvPr id="7" name="Picture 6" descr="Cover to Designing Walkable Urban Thoroughfares ">
            <a:extLst>
              <a:ext uri="{FF2B5EF4-FFF2-40B4-BE49-F238E27FC236}">
                <a16:creationId xmlns:a16="http://schemas.microsoft.com/office/drawing/2014/main" id="{2159DFC0-2B9C-4276-A899-4E23FF91B316}"/>
              </a:ext>
            </a:extLst>
          </p:cNvPr>
          <p:cNvPicPr>
            <a:picLocks noChangeAspect="1"/>
          </p:cNvPicPr>
          <p:nvPr/>
        </p:nvPicPr>
        <p:blipFill>
          <a:blip r:embed="rId4"/>
          <a:stretch>
            <a:fillRect/>
          </a:stretch>
        </p:blipFill>
        <p:spPr>
          <a:xfrm>
            <a:off x="6696051" y="2966313"/>
            <a:ext cx="1490426" cy="1971208"/>
          </a:xfrm>
          <a:prstGeom prst="rect">
            <a:avLst/>
          </a:prstGeom>
        </p:spPr>
      </p:pic>
      <p:pic>
        <p:nvPicPr>
          <p:cNvPr id="8" name="Picture 7" descr="Cover to Guide for the Development of Bicycle Facilites">
            <a:extLst>
              <a:ext uri="{FF2B5EF4-FFF2-40B4-BE49-F238E27FC236}">
                <a16:creationId xmlns:a16="http://schemas.microsoft.com/office/drawing/2014/main" id="{2F130162-1309-4309-96AD-46DF12517CC6}"/>
              </a:ext>
            </a:extLst>
          </p:cNvPr>
          <p:cNvPicPr>
            <a:picLocks noChangeAspect="1"/>
          </p:cNvPicPr>
          <p:nvPr/>
        </p:nvPicPr>
        <p:blipFill>
          <a:blip r:embed="rId5"/>
          <a:stretch>
            <a:fillRect/>
          </a:stretch>
        </p:blipFill>
        <p:spPr>
          <a:xfrm>
            <a:off x="3336009" y="2990651"/>
            <a:ext cx="1490426" cy="1946869"/>
          </a:xfrm>
          <a:prstGeom prst="rect">
            <a:avLst/>
          </a:prstGeom>
        </p:spPr>
      </p:pic>
    </p:spTree>
    <p:extLst>
      <p:ext uri="{BB962C8B-B14F-4D97-AF65-F5344CB8AC3E}">
        <p14:creationId xmlns:p14="http://schemas.microsoft.com/office/powerpoint/2010/main" val="1899514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14005-FB74-48B6-BC30-586EAC1158D6}"/>
              </a:ext>
            </a:extLst>
          </p:cNvPr>
          <p:cNvSpPr>
            <a:spLocks noGrp="1"/>
          </p:cNvSpPr>
          <p:nvPr>
            <p:ph type="title"/>
          </p:nvPr>
        </p:nvSpPr>
        <p:spPr/>
        <p:txBody>
          <a:bodyPr/>
          <a:lstStyle/>
          <a:p>
            <a:r>
              <a:rPr lang="en-US" dirty="0"/>
              <a:t>Design Flexibility </a:t>
            </a:r>
          </a:p>
        </p:txBody>
      </p:sp>
      <p:sp>
        <p:nvSpPr>
          <p:cNvPr id="3" name="Content Placeholder 2">
            <a:extLst>
              <a:ext uri="{FF2B5EF4-FFF2-40B4-BE49-F238E27FC236}">
                <a16:creationId xmlns:a16="http://schemas.microsoft.com/office/drawing/2014/main" id="{FFC067F9-4D8A-42D9-8CB3-717D470F130A}"/>
              </a:ext>
            </a:extLst>
          </p:cNvPr>
          <p:cNvSpPr>
            <a:spLocks noGrp="1"/>
          </p:cNvSpPr>
          <p:nvPr>
            <p:ph idx="1"/>
          </p:nvPr>
        </p:nvSpPr>
        <p:spPr>
          <a:xfrm>
            <a:off x="359508" y="1149531"/>
            <a:ext cx="7620000" cy="3526972"/>
          </a:xfrm>
        </p:spPr>
        <p:txBody>
          <a:bodyPr>
            <a:normAutofit/>
          </a:bodyPr>
          <a:lstStyle/>
          <a:p>
            <a:r>
              <a:rPr lang="en-US" dirty="0"/>
              <a:t>Designers sometimes express concern about liability when applying design flexibility </a:t>
            </a:r>
          </a:p>
          <a:p>
            <a:r>
              <a:rPr lang="en-US" dirty="0"/>
              <a:t>A flexible design approach has three key elements:</a:t>
            </a:r>
          </a:p>
          <a:p>
            <a:pPr marL="868680" lvl="1" indent="-457200">
              <a:buClr>
                <a:schemeClr val="accent4"/>
              </a:buClr>
              <a:buFont typeface="+mj-lt"/>
              <a:buAutoNum type="arabicPeriod"/>
            </a:pPr>
            <a:r>
              <a:rPr lang="en-US" dirty="0"/>
              <a:t>Engineering judgment</a:t>
            </a:r>
          </a:p>
          <a:p>
            <a:pPr marL="868680" lvl="1" indent="-457200">
              <a:buClr>
                <a:schemeClr val="accent4"/>
              </a:buClr>
              <a:buFont typeface="+mj-lt"/>
              <a:buAutoNum type="arabicPeriod"/>
            </a:pPr>
            <a:r>
              <a:rPr lang="en-US" dirty="0"/>
              <a:t>Documentation</a:t>
            </a:r>
          </a:p>
          <a:p>
            <a:pPr marL="868680" lvl="1" indent="-457200">
              <a:buClr>
                <a:schemeClr val="accent4"/>
              </a:buClr>
              <a:buFont typeface="+mj-lt"/>
              <a:buAutoNum type="arabicPeriod"/>
            </a:pPr>
            <a:r>
              <a:rPr lang="en-US" dirty="0"/>
              <a:t>Experimentation</a:t>
            </a:r>
          </a:p>
          <a:p>
            <a:r>
              <a:rPr lang="en-US" dirty="0"/>
              <a:t>Understanding the flexibility within, and engineering principles behind, design guidance helps drive the advancement of the design practice </a:t>
            </a:r>
          </a:p>
          <a:p>
            <a:endParaRPr lang="en-US" dirty="0"/>
          </a:p>
          <a:p>
            <a:pPr lvl="1"/>
            <a:endParaRPr lang="en-US" dirty="0"/>
          </a:p>
          <a:p>
            <a:pPr lvl="1"/>
            <a:endParaRPr lang="en-US" dirty="0"/>
          </a:p>
          <a:p>
            <a:pPr lvl="1"/>
            <a:endParaRPr lang="en-US" dirty="0"/>
          </a:p>
          <a:p>
            <a:pPr lvl="1"/>
            <a:endParaRPr lang="en-US" dirty="0"/>
          </a:p>
          <a:p>
            <a:pPr marL="114300" indent="0">
              <a:buNone/>
            </a:pPr>
            <a:endParaRPr lang="en-US" dirty="0"/>
          </a:p>
        </p:txBody>
      </p:sp>
      <p:sp>
        <p:nvSpPr>
          <p:cNvPr id="4" name="Slide Number Placeholder 3">
            <a:extLst>
              <a:ext uri="{FF2B5EF4-FFF2-40B4-BE49-F238E27FC236}">
                <a16:creationId xmlns:a16="http://schemas.microsoft.com/office/drawing/2014/main" id="{28F41EC6-6145-4BE6-9DF2-74550E787043}"/>
              </a:ext>
            </a:extLst>
          </p:cNvPr>
          <p:cNvSpPr>
            <a:spLocks noGrp="1"/>
          </p:cNvSpPr>
          <p:nvPr>
            <p:ph type="sldNum" sz="quarter" idx="12"/>
          </p:nvPr>
        </p:nvSpPr>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3906660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8FC81-6042-4DA0-A36F-651CD3EE8FFB}"/>
              </a:ext>
            </a:extLst>
          </p:cNvPr>
          <p:cNvSpPr>
            <a:spLocks noGrp="1"/>
          </p:cNvSpPr>
          <p:nvPr>
            <p:ph type="title"/>
          </p:nvPr>
        </p:nvSpPr>
        <p:spPr/>
        <p:txBody>
          <a:bodyPr/>
          <a:lstStyle/>
          <a:p>
            <a:r>
              <a:rPr lang="en-US" dirty="0"/>
              <a:t>Design Principles</a:t>
            </a:r>
          </a:p>
        </p:txBody>
      </p:sp>
      <p:sp>
        <p:nvSpPr>
          <p:cNvPr id="3" name="Content Placeholder 2">
            <a:extLst>
              <a:ext uri="{FF2B5EF4-FFF2-40B4-BE49-F238E27FC236}">
                <a16:creationId xmlns:a16="http://schemas.microsoft.com/office/drawing/2014/main" id="{57B2198C-AFFC-4ED4-B0F5-05E04B12DA49}"/>
              </a:ext>
            </a:extLst>
          </p:cNvPr>
          <p:cNvSpPr>
            <a:spLocks noGrp="1"/>
          </p:cNvSpPr>
          <p:nvPr>
            <p:ph idx="1"/>
          </p:nvPr>
        </p:nvSpPr>
        <p:spPr/>
        <p:txBody>
          <a:bodyPr>
            <a:normAutofit fontScale="92500" lnSpcReduction="20000"/>
          </a:bodyPr>
          <a:lstStyle/>
          <a:p>
            <a:pPr indent="-342900">
              <a:lnSpc>
                <a:spcPct val="120000"/>
              </a:lnSpc>
            </a:pPr>
            <a:r>
              <a:rPr lang="en-US" sz="2400" dirty="0"/>
              <a:t>There are often competing interests between the different users. To design for pedestrian and bicyclist safety and comfort, consider:</a:t>
            </a:r>
            <a:endParaRPr lang="en-US" sz="2800" dirty="0"/>
          </a:p>
          <a:p>
            <a:pPr lvl="1" eaLnBrk="0" fontAlgn="base" hangingPunct="0">
              <a:spcBef>
                <a:spcPct val="30000"/>
              </a:spcBef>
              <a:spcAft>
                <a:spcPct val="0"/>
              </a:spcAft>
              <a:defRPr/>
            </a:pPr>
            <a:r>
              <a:rPr lang="en-US" sz="2200" dirty="0"/>
              <a:t>Safety (reduction of conflicts)</a:t>
            </a:r>
          </a:p>
          <a:p>
            <a:pPr lvl="1" eaLnBrk="0" fontAlgn="base" hangingPunct="0">
              <a:spcBef>
                <a:spcPct val="30000"/>
              </a:spcBef>
              <a:spcAft>
                <a:spcPct val="0"/>
              </a:spcAft>
              <a:defRPr/>
            </a:pPr>
            <a:r>
              <a:rPr lang="en-US" sz="2200" dirty="0"/>
              <a:t>Accessibility</a:t>
            </a:r>
          </a:p>
          <a:p>
            <a:pPr lvl="1" eaLnBrk="0" fontAlgn="base" hangingPunct="0">
              <a:spcBef>
                <a:spcPct val="30000"/>
              </a:spcBef>
              <a:spcAft>
                <a:spcPct val="0"/>
              </a:spcAft>
              <a:defRPr/>
            </a:pPr>
            <a:r>
              <a:rPr lang="en-US" sz="2200" dirty="0"/>
              <a:t>Predictability</a:t>
            </a:r>
          </a:p>
          <a:p>
            <a:pPr lvl="1" eaLnBrk="0" fontAlgn="base" hangingPunct="0">
              <a:spcBef>
                <a:spcPct val="30000"/>
              </a:spcBef>
              <a:spcAft>
                <a:spcPct val="0"/>
              </a:spcAft>
              <a:defRPr/>
            </a:pPr>
            <a:r>
              <a:rPr lang="en-US" sz="2200" dirty="0"/>
              <a:t>Visibility</a:t>
            </a:r>
          </a:p>
          <a:p>
            <a:pPr lvl="1" eaLnBrk="0" fontAlgn="base" hangingPunct="0">
              <a:spcBef>
                <a:spcPct val="30000"/>
              </a:spcBef>
              <a:spcAft>
                <a:spcPct val="0"/>
              </a:spcAft>
              <a:defRPr/>
            </a:pPr>
            <a:r>
              <a:rPr lang="en-US" sz="2200" dirty="0"/>
              <a:t>Separation</a:t>
            </a:r>
          </a:p>
          <a:p>
            <a:pPr lvl="1" eaLnBrk="0" fontAlgn="base" hangingPunct="0">
              <a:spcBef>
                <a:spcPct val="30000"/>
              </a:spcBef>
              <a:spcAft>
                <a:spcPct val="0"/>
              </a:spcAft>
              <a:defRPr/>
            </a:pPr>
            <a:r>
              <a:rPr lang="en-US" sz="2200" dirty="0"/>
              <a:t>Minimization of delay</a:t>
            </a:r>
          </a:p>
          <a:p>
            <a:pPr lvl="1" eaLnBrk="0" fontAlgn="base" hangingPunct="0">
              <a:spcBef>
                <a:spcPct val="30000"/>
              </a:spcBef>
              <a:spcAft>
                <a:spcPct val="0"/>
              </a:spcAft>
              <a:defRPr/>
            </a:pPr>
            <a:r>
              <a:rPr lang="en-US" sz="2200" dirty="0"/>
              <a:t>Context sensitivity</a:t>
            </a:r>
          </a:p>
          <a:p>
            <a:endParaRPr lang="en-US" dirty="0"/>
          </a:p>
        </p:txBody>
      </p:sp>
      <p:sp>
        <p:nvSpPr>
          <p:cNvPr id="4" name="Slide Number Placeholder 3">
            <a:extLst>
              <a:ext uri="{FF2B5EF4-FFF2-40B4-BE49-F238E27FC236}">
                <a16:creationId xmlns:a16="http://schemas.microsoft.com/office/drawing/2014/main" id="{1F729B49-2F2A-4243-A927-FCFA14578CCF}"/>
              </a:ext>
            </a:extLst>
          </p:cNvPr>
          <p:cNvSpPr>
            <a:spLocks noGrp="1"/>
          </p:cNvSpPr>
          <p:nvPr>
            <p:ph type="sldNum" sz="quarter" idx="12"/>
          </p:nvPr>
        </p:nvSpPr>
        <p:spPr/>
        <p:txBody>
          <a:bodyPr/>
          <a:lstStyle/>
          <a:p>
            <a:fld id="{588A7B10-5B59-5847-A2D4-DA6B67CC2B64}" type="slidenum">
              <a:rPr lang="en-US" smtClean="0"/>
              <a:t>16</a:t>
            </a:fld>
            <a:endParaRPr lang="en-US"/>
          </a:p>
        </p:txBody>
      </p:sp>
      <p:sp>
        <p:nvSpPr>
          <p:cNvPr id="6" name="TextBox 5">
            <a:extLst>
              <a:ext uri="{FF2B5EF4-FFF2-40B4-BE49-F238E27FC236}">
                <a16:creationId xmlns:a16="http://schemas.microsoft.com/office/drawing/2014/main" id="{2778ACF6-88E2-4B94-8D80-7A0B221A4B88}"/>
              </a:ext>
            </a:extLst>
          </p:cNvPr>
          <p:cNvSpPr txBox="1"/>
          <p:nvPr/>
        </p:nvSpPr>
        <p:spPr>
          <a:xfrm>
            <a:off x="7352713" y="4776543"/>
            <a:ext cx="626795" cy="253916"/>
          </a:xfrm>
          <a:prstGeom prst="rect">
            <a:avLst/>
          </a:prstGeom>
          <a:noFill/>
        </p:spPr>
        <p:txBody>
          <a:bodyPr wrap="square" rtlCol="0">
            <a:spAutoFit/>
          </a:bodyPr>
          <a:lstStyle/>
          <a:p>
            <a:pPr algn="r"/>
            <a:r>
              <a:rPr lang="en-US" sz="1050" i="1" dirty="0"/>
              <a:t>FHWA</a:t>
            </a:r>
          </a:p>
        </p:txBody>
      </p:sp>
      <p:pic>
        <p:nvPicPr>
          <p:cNvPr id="7" name="Picture 6" descr="Man biking on road passes by a yield sign ">
            <a:extLst>
              <a:ext uri="{FF2B5EF4-FFF2-40B4-BE49-F238E27FC236}">
                <a16:creationId xmlns:a16="http://schemas.microsoft.com/office/drawing/2014/main" id="{1A9A5188-9505-4AC6-BCDD-949608BA3C5A}"/>
              </a:ext>
            </a:extLst>
          </p:cNvPr>
          <p:cNvPicPr>
            <a:picLocks noChangeAspect="1"/>
          </p:cNvPicPr>
          <p:nvPr/>
        </p:nvPicPr>
        <p:blipFill>
          <a:blip r:embed="rId3"/>
          <a:stretch>
            <a:fillRect/>
          </a:stretch>
        </p:blipFill>
        <p:spPr>
          <a:xfrm>
            <a:off x="4950372" y="2111180"/>
            <a:ext cx="3029136" cy="2689420"/>
          </a:xfrm>
          <a:prstGeom prst="rect">
            <a:avLst/>
          </a:prstGeom>
        </p:spPr>
      </p:pic>
    </p:spTree>
    <p:extLst>
      <p:ext uri="{BB962C8B-B14F-4D97-AF65-F5344CB8AC3E}">
        <p14:creationId xmlns:p14="http://schemas.microsoft.com/office/powerpoint/2010/main" val="1308035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Visual guide which shows the effect that curb radius has on the length of the crosswalk ">
            <a:extLst>
              <a:ext uri="{FF2B5EF4-FFF2-40B4-BE49-F238E27FC236}">
                <a16:creationId xmlns:a16="http://schemas.microsoft.com/office/drawing/2014/main" id="{0825EFFC-7FC5-498C-823C-45B8FEDDF1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9632" y="0"/>
            <a:ext cx="3884613"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9CF99A6-50C5-4441-80AD-7502E54E0993}"/>
              </a:ext>
            </a:extLst>
          </p:cNvPr>
          <p:cNvSpPr>
            <a:spLocks noGrp="1"/>
          </p:cNvSpPr>
          <p:nvPr>
            <p:ph type="title"/>
          </p:nvPr>
        </p:nvSpPr>
        <p:spPr>
          <a:xfrm>
            <a:off x="359508" y="40227"/>
            <a:ext cx="7620000" cy="857250"/>
          </a:xfrm>
        </p:spPr>
        <p:txBody>
          <a:bodyPr/>
          <a:lstStyle/>
          <a:p>
            <a:r>
              <a:rPr lang="en-US" sz="3800" dirty="0"/>
              <a:t>Elements of the Roadway–Curb Radii</a:t>
            </a:r>
          </a:p>
        </p:txBody>
      </p:sp>
      <p:sp>
        <p:nvSpPr>
          <p:cNvPr id="3" name="Content Placeholder 2">
            <a:extLst>
              <a:ext uri="{FF2B5EF4-FFF2-40B4-BE49-F238E27FC236}">
                <a16:creationId xmlns:a16="http://schemas.microsoft.com/office/drawing/2014/main" id="{846A3858-71F2-42D4-85E4-B5F4F55D2FA0}"/>
              </a:ext>
            </a:extLst>
          </p:cNvPr>
          <p:cNvSpPr>
            <a:spLocks noGrp="1"/>
          </p:cNvSpPr>
          <p:nvPr>
            <p:ph idx="1"/>
          </p:nvPr>
        </p:nvSpPr>
        <p:spPr>
          <a:xfrm>
            <a:off x="359508" y="937704"/>
            <a:ext cx="4101281" cy="3862896"/>
          </a:xfrm>
        </p:spPr>
        <p:txBody>
          <a:bodyPr>
            <a:normAutofit fontScale="92500"/>
          </a:bodyPr>
          <a:lstStyle/>
          <a:p>
            <a:r>
              <a:rPr lang="en-US" dirty="0"/>
              <a:t>Size of the corner relates directly to the length of the crosswalk</a:t>
            </a:r>
          </a:p>
          <a:p>
            <a:r>
              <a:rPr lang="en-US" dirty="0"/>
              <a:t>“Accommodate” large vehicles, don’t “design” for them</a:t>
            </a:r>
          </a:p>
          <a:p>
            <a:r>
              <a:rPr lang="en-US" dirty="0"/>
              <a:t>Smaller turning radii </a:t>
            </a:r>
          </a:p>
          <a:p>
            <a:pPr lvl="1"/>
            <a:r>
              <a:rPr lang="en-US" dirty="0"/>
              <a:t>Position vulnerable users in more visible locations</a:t>
            </a:r>
          </a:p>
          <a:p>
            <a:pPr lvl="1"/>
            <a:r>
              <a:rPr lang="en-US" dirty="0"/>
              <a:t>Provide space for properly aligned curb ramps</a:t>
            </a:r>
          </a:p>
          <a:p>
            <a:pPr lvl="1"/>
            <a:r>
              <a:rPr lang="en-US" dirty="0"/>
              <a:t>Reduce vehicle turning speed</a:t>
            </a:r>
          </a:p>
          <a:p>
            <a:endParaRPr lang="en-US" dirty="0"/>
          </a:p>
        </p:txBody>
      </p:sp>
      <p:sp>
        <p:nvSpPr>
          <p:cNvPr id="4" name="Slide Number Placeholder 3">
            <a:extLst>
              <a:ext uri="{FF2B5EF4-FFF2-40B4-BE49-F238E27FC236}">
                <a16:creationId xmlns:a16="http://schemas.microsoft.com/office/drawing/2014/main" id="{9F0626DF-D998-42FF-BF4F-07D36141B521}"/>
              </a:ext>
            </a:extLst>
          </p:cNvPr>
          <p:cNvSpPr>
            <a:spLocks noGrp="1"/>
          </p:cNvSpPr>
          <p:nvPr>
            <p:ph type="sldNum" sz="quarter" idx="12"/>
          </p:nvPr>
        </p:nvSpPr>
        <p:spPr/>
        <p:txBody>
          <a:bodyPr/>
          <a:lstStyle/>
          <a:p>
            <a:fld id="{588A7B10-5B59-5847-A2D4-DA6B67CC2B64}" type="slidenum">
              <a:rPr lang="en-US" smtClean="0"/>
              <a:t>17</a:t>
            </a:fld>
            <a:endParaRPr lang="en-US"/>
          </a:p>
        </p:txBody>
      </p:sp>
      <p:sp>
        <p:nvSpPr>
          <p:cNvPr id="6" name="TextBox 5">
            <a:extLst>
              <a:ext uri="{FF2B5EF4-FFF2-40B4-BE49-F238E27FC236}">
                <a16:creationId xmlns:a16="http://schemas.microsoft.com/office/drawing/2014/main" id="{5A1D4DA1-631B-4C6A-987B-176546D63B0C}"/>
              </a:ext>
            </a:extLst>
          </p:cNvPr>
          <p:cNvSpPr txBox="1"/>
          <p:nvPr/>
        </p:nvSpPr>
        <p:spPr>
          <a:xfrm>
            <a:off x="3213715" y="4849357"/>
            <a:ext cx="1774017" cy="253916"/>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2515103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6C7B5-792B-46F4-8075-3F28211B0C11}"/>
              </a:ext>
            </a:extLst>
          </p:cNvPr>
          <p:cNvSpPr>
            <a:spLocks noGrp="1"/>
          </p:cNvSpPr>
          <p:nvPr>
            <p:ph type="title"/>
          </p:nvPr>
        </p:nvSpPr>
        <p:spPr/>
        <p:txBody>
          <a:bodyPr/>
          <a:lstStyle/>
          <a:p>
            <a:r>
              <a:rPr lang="en-US" sz="3600" dirty="0"/>
              <a:t>Elements of the Roadway – Lane Width</a:t>
            </a:r>
          </a:p>
        </p:txBody>
      </p:sp>
      <p:sp>
        <p:nvSpPr>
          <p:cNvPr id="3" name="Content Placeholder 2">
            <a:extLst>
              <a:ext uri="{FF2B5EF4-FFF2-40B4-BE49-F238E27FC236}">
                <a16:creationId xmlns:a16="http://schemas.microsoft.com/office/drawing/2014/main" id="{373E27AF-8D26-4C32-A4DF-94BE43A6F420}"/>
              </a:ext>
            </a:extLst>
          </p:cNvPr>
          <p:cNvSpPr>
            <a:spLocks noGrp="1"/>
          </p:cNvSpPr>
          <p:nvPr>
            <p:ph idx="1"/>
          </p:nvPr>
        </p:nvSpPr>
        <p:spPr>
          <a:xfrm>
            <a:off x="359507" y="1200152"/>
            <a:ext cx="7319677" cy="3256438"/>
          </a:xfrm>
        </p:spPr>
        <p:txBody>
          <a:bodyPr numCol="2">
            <a:normAutofit/>
          </a:bodyPr>
          <a:lstStyle/>
          <a:p>
            <a:r>
              <a:rPr lang="en-US" sz="2400" dirty="0"/>
              <a:t>Lane widths are sensitive and crucial to various needs</a:t>
            </a:r>
          </a:p>
          <a:p>
            <a:pPr lvl="1"/>
            <a:r>
              <a:rPr lang="en-US" sz="2200" dirty="0"/>
              <a:t>Travel lanes</a:t>
            </a:r>
          </a:p>
          <a:p>
            <a:pPr lvl="1"/>
            <a:r>
              <a:rPr lang="en-US" sz="2200" dirty="0"/>
              <a:t>Safety islands</a:t>
            </a:r>
          </a:p>
          <a:p>
            <a:pPr lvl="1"/>
            <a:r>
              <a:rPr lang="en-US" sz="2200" dirty="0"/>
              <a:t>Bike lanes</a:t>
            </a:r>
          </a:p>
          <a:p>
            <a:pPr lvl="1"/>
            <a:r>
              <a:rPr lang="en-US" sz="2200" dirty="0"/>
              <a:t>Sidewalks </a:t>
            </a:r>
          </a:p>
          <a:p>
            <a:endParaRPr lang="en-US" sz="2400" dirty="0"/>
          </a:p>
          <a:p>
            <a:r>
              <a:rPr lang="en-US" sz="2400" dirty="0"/>
              <a:t>Narrower streets help promote slower driving speeds</a:t>
            </a:r>
          </a:p>
          <a:p>
            <a:pPr lvl="1"/>
            <a:r>
              <a:rPr lang="en-US" sz="2200" dirty="0"/>
              <a:t>Reduce crash severity Reduce crossing distances</a:t>
            </a:r>
          </a:p>
          <a:p>
            <a:pPr lvl="1"/>
            <a:r>
              <a:rPr lang="en-US" sz="2200" dirty="0"/>
              <a:t>Shorter signal cycles</a:t>
            </a:r>
          </a:p>
          <a:p>
            <a:endParaRPr lang="en-US" dirty="0"/>
          </a:p>
        </p:txBody>
      </p:sp>
      <p:sp>
        <p:nvSpPr>
          <p:cNvPr id="4" name="Slide Number Placeholder 3">
            <a:extLst>
              <a:ext uri="{FF2B5EF4-FFF2-40B4-BE49-F238E27FC236}">
                <a16:creationId xmlns:a16="http://schemas.microsoft.com/office/drawing/2014/main" id="{11B25164-DE27-4F1C-8B84-483DF6DC6BE1}"/>
              </a:ext>
            </a:extLst>
          </p:cNvPr>
          <p:cNvSpPr>
            <a:spLocks noGrp="1"/>
          </p:cNvSpPr>
          <p:nvPr>
            <p:ph type="sldNum" sz="quarter" idx="12"/>
          </p:nvPr>
        </p:nvSpPr>
        <p:spPr/>
        <p:txBody>
          <a:bodyPr/>
          <a:lstStyle/>
          <a:p>
            <a:fld id="{588A7B10-5B59-5847-A2D4-DA6B67CC2B64}" type="slidenum">
              <a:rPr lang="en-US" smtClean="0"/>
              <a:t>18</a:t>
            </a:fld>
            <a:endParaRPr lang="en-US"/>
          </a:p>
        </p:txBody>
      </p:sp>
    </p:spTree>
    <p:extLst>
      <p:ext uri="{BB962C8B-B14F-4D97-AF65-F5344CB8AC3E}">
        <p14:creationId xmlns:p14="http://schemas.microsoft.com/office/powerpoint/2010/main" val="4268684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6C7B5-792B-46F4-8075-3F28211B0C11}"/>
              </a:ext>
            </a:extLst>
          </p:cNvPr>
          <p:cNvSpPr>
            <a:spLocks noGrp="1"/>
          </p:cNvSpPr>
          <p:nvPr>
            <p:ph type="title"/>
          </p:nvPr>
        </p:nvSpPr>
        <p:spPr/>
        <p:txBody>
          <a:bodyPr/>
          <a:lstStyle/>
          <a:p>
            <a:r>
              <a:rPr lang="en-US" sz="3600" dirty="0"/>
              <a:t>Elements of the Roadway – Lane Width</a:t>
            </a:r>
          </a:p>
        </p:txBody>
      </p:sp>
      <p:sp>
        <p:nvSpPr>
          <p:cNvPr id="4" name="Slide Number Placeholder 3">
            <a:extLst>
              <a:ext uri="{FF2B5EF4-FFF2-40B4-BE49-F238E27FC236}">
                <a16:creationId xmlns:a16="http://schemas.microsoft.com/office/drawing/2014/main" id="{11B25164-DE27-4F1C-8B84-483DF6DC6BE1}"/>
              </a:ext>
            </a:extLst>
          </p:cNvPr>
          <p:cNvSpPr>
            <a:spLocks noGrp="1"/>
          </p:cNvSpPr>
          <p:nvPr>
            <p:ph type="sldNum" sz="quarter" idx="12"/>
          </p:nvPr>
        </p:nvSpPr>
        <p:spPr/>
        <p:txBody>
          <a:bodyPr/>
          <a:lstStyle/>
          <a:p>
            <a:fld id="{588A7B10-5B59-5847-A2D4-DA6B67CC2B64}" type="slidenum">
              <a:rPr lang="en-US" smtClean="0"/>
              <a:t>19</a:t>
            </a:fld>
            <a:endParaRPr lang="en-US"/>
          </a:p>
        </p:txBody>
      </p:sp>
      <p:pic>
        <p:nvPicPr>
          <p:cNvPr id="7" name="Picture 6" descr="Visual which shows the lane dimensions of a conventional road versus a road which accommodates bike lanes ">
            <a:extLst>
              <a:ext uri="{FF2B5EF4-FFF2-40B4-BE49-F238E27FC236}">
                <a16:creationId xmlns:a16="http://schemas.microsoft.com/office/drawing/2014/main" id="{B5A44A87-892C-4DBB-8CD4-5918DE467358}"/>
              </a:ext>
            </a:extLst>
          </p:cNvPr>
          <p:cNvPicPr>
            <a:picLocks noChangeAspect="1"/>
          </p:cNvPicPr>
          <p:nvPr/>
        </p:nvPicPr>
        <p:blipFill>
          <a:blip r:embed="rId3"/>
          <a:stretch>
            <a:fillRect/>
          </a:stretch>
        </p:blipFill>
        <p:spPr>
          <a:xfrm>
            <a:off x="53268" y="923276"/>
            <a:ext cx="8299888" cy="3551616"/>
          </a:xfrm>
          <a:prstGeom prst="rect">
            <a:avLst/>
          </a:prstGeom>
          <a:effectLst>
            <a:softEdge rad="127000"/>
          </a:effectLst>
        </p:spPr>
      </p:pic>
      <p:sp>
        <p:nvSpPr>
          <p:cNvPr id="8" name="TextBox 7">
            <a:extLst>
              <a:ext uri="{FF2B5EF4-FFF2-40B4-BE49-F238E27FC236}">
                <a16:creationId xmlns:a16="http://schemas.microsoft.com/office/drawing/2014/main" id="{3FABE178-B7EB-4A02-B695-FC43D7C6D651}"/>
              </a:ext>
            </a:extLst>
          </p:cNvPr>
          <p:cNvSpPr txBox="1"/>
          <p:nvPr/>
        </p:nvSpPr>
        <p:spPr>
          <a:xfrm>
            <a:off x="5041928" y="4474892"/>
            <a:ext cx="3135312" cy="253916"/>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1515231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BF7A8-D901-4BF4-AD82-EF62F8482089}"/>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A391057D-472E-44FD-BD45-95FC76ACC00A}"/>
              </a:ext>
            </a:extLst>
          </p:cNvPr>
          <p:cNvSpPr>
            <a:spLocks noGrp="1"/>
          </p:cNvSpPr>
          <p:nvPr>
            <p:ph idx="1"/>
          </p:nvPr>
        </p:nvSpPr>
        <p:spPr/>
        <p:txBody>
          <a:bodyPr/>
          <a:lstStyle/>
          <a:p>
            <a:r>
              <a:rPr lang="en-US" dirty="0"/>
              <a:t>Traditional engineering approach</a:t>
            </a:r>
          </a:p>
          <a:p>
            <a:r>
              <a:rPr lang="en-US" dirty="0"/>
              <a:t>Design flexibility</a:t>
            </a:r>
          </a:p>
          <a:p>
            <a:r>
              <a:rPr lang="en-US" dirty="0"/>
              <a:t>Safe, comfortable networks</a:t>
            </a:r>
          </a:p>
          <a:p>
            <a:r>
              <a:rPr lang="en-US" dirty="0"/>
              <a:t>Bikeways</a:t>
            </a:r>
          </a:p>
          <a:p>
            <a:r>
              <a:rPr lang="en-US" dirty="0"/>
              <a:t>Walkways</a:t>
            </a:r>
          </a:p>
          <a:p>
            <a:endParaRPr lang="en-US" dirty="0"/>
          </a:p>
        </p:txBody>
      </p:sp>
      <p:sp>
        <p:nvSpPr>
          <p:cNvPr id="4" name="Slide Number Placeholder 3">
            <a:extLst>
              <a:ext uri="{FF2B5EF4-FFF2-40B4-BE49-F238E27FC236}">
                <a16:creationId xmlns:a16="http://schemas.microsoft.com/office/drawing/2014/main" id="{A06790BD-26F8-4DD1-9538-CB34BAB3FCC2}"/>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223118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52721-CC86-40A9-9EAE-9BF8C3CDA2CE}"/>
              </a:ext>
            </a:extLst>
          </p:cNvPr>
          <p:cNvSpPr>
            <a:spLocks noGrp="1"/>
          </p:cNvSpPr>
          <p:nvPr>
            <p:ph type="title"/>
          </p:nvPr>
        </p:nvSpPr>
        <p:spPr>
          <a:xfrm>
            <a:off x="359508" y="72814"/>
            <a:ext cx="7620000" cy="857250"/>
          </a:xfrm>
        </p:spPr>
        <p:txBody>
          <a:bodyPr/>
          <a:lstStyle/>
          <a:p>
            <a:r>
              <a:rPr lang="en-US" sz="3600" dirty="0"/>
              <a:t>Elements of the Roadway-- Driveways</a:t>
            </a:r>
          </a:p>
        </p:txBody>
      </p:sp>
      <p:sp>
        <p:nvSpPr>
          <p:cNvPr id="3" name="Content Placeholder 2">
            <a:extLst>
              <a:ext uri="{FF2B5EF4-FFF2-40B4-BE49-F238E27FC236}">
                <a16:creationId xmlns:a16="http://schemas.microsoft.com/office/drawing/2014/main" id="{2FA85EFB-07FE-491B-994B-6F9976E28116}"/>
              </a:ext>
            </a:extLst>
          </p:cNvPr>
          <p:cNvSpPr>
            <a:spLocks noGrp="1"/>
          </p:cNvSpPr>
          <p:nvPr>
            <p:ph idx="1"/>
          </p:nvPr>
        </p:nvSpPr>
        <p:spPr>
          <a:xfrm>
            <a:off x="257452" y="1040349"/>
            <a:ext cx="4749553" cy="3318585"/>
          </a:xfrm>
        </p:spPr>
        <p:txBody>
          <a:bodyPr>
            <a:normAutofit/>
          </a:bodyPr>
          <a:lstStyle/>
          <a:p>
            <a:r>
              <a:rPr lang="en-US" sz="1900" dirty="0"/>
              <a:t>Narrowing driveways, tightening turning radii, and improving driveway definition can improve safety for people walking</a:t>
            </a:r>
          </a:p>
          <a:p>
            <a:r>
              <a:rPr lang="en-US" sz="1900" dirty="0"/>
              <a:t>Maintain grade of intersecting sidewalk or shared use path</a:t>
            </a:r>
          </a:p>
          <a:p>
            <a:r>
              <a:rPr lang="en-US" sz="1900" dirty="0"/>
              <a:t>Mark conflict areas in bike lanes</a:t>
            </a:r>
          </a:p>
          <a:p>
            <a:r>
              <a:rPr lang="en-US" sz="1900" dirty="0"/>
              <a:t>Minimize the number of driveways to reduce conflicts</a:t>
            </a:r>
          </a:p>
          <a:p>
            <a:pPr lvl="1"/>
            <a:endParaRPr lang="en-US" dirty="0"/>
          </a:p>
        </p:txBody>
      </p:sp>
      <p:sp>
        <p:nvSpPr>
          <p:cNvPr id="4" name="Slide Number Placeholder 3">
            <a:extLst>
              <a:ext uri="{FF2B5EF4-FFF2-40B4-BE49-F238E27FC236}">
                <a16:creationId xmlns:a16="http://schemas.microsoft.com/office/drawing/2014/main" id="{C7021C18-E5F5-4941-AC1A-6C8FE0874189}"/>
              </a:ext>
            </a:extLst>
          </p:cNvPr>
          <p:cNvSpPr>
            <a:spLocks noGrp="1"/>
          </p:cNvSpPr>
          <p:nvPr>
            <p:ph type="sldNum" sz="quarter" idx="12"/>
          </p:nvPr>
        </p:nvSpPr>
        <p:spPr/>
        <p:txBody>
          <a:bodyPr/>
          <a:lstStyle/>
          <a:p>
            <a:fld id="{588A7B10-5B59-5847-A2D4-DA6B67CC2B64}" type="slidenum">
              <a:rPr lang="en-US" smtClean="0"/>
              <a:t>20</a:t>
            </a:fld>
            <a:endParaRPr lang="en-US"/>
          </a:p>
        </p:txBody>
      </p:sp>
      <p:pic>
        <p:nvPicPr>
          <p:cNvPr id="5" name="Picture 3" descr="Cartoon images showing person crossing driveway as a car waits to pull out of the driveway">
            <a:extLst>
              <a:ext uri="{FF2B5EF4-FFF2-40B4-BE49-F238E27FC236}">
                <a16:creationId xmlns:a16="http://schemas.microsoft.com/office/drawing/2014/main" id="{FEF252CA-1FBC-468A-9360-B78A3403E5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033" t="1070" r="3033" b="10695"/>
          <a:stretch>
            <a:fillRect/>
          </a:stretch>
        </p:blipFill>
        <p:spPr>
          <a:xfrm>
            <a:off x="2735792" y="3515452"/>
            <a:ext cx="2557158" cy="1450389"/>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descr="Visual which shows the impact of switching from three driveways to one driveway on a busy road ">
            <a:extLst>
              <a:ext uri="{FF2B5EF4-FFF2-40B4-BE49-F238E27FC236}">
                <a16:creationId xmlns:a16="http://schemas.microsoft.com/office/drawing/2014/main" id="{513D7BEB-2A79-46A4-ABFD-574B890F084E}"/>
              </a:ext>
            </a:extLst>
          </p:cNvPr>
          <p:cNvPicPr>
            <a:picLocks noChangeAspect="1"/>
          </p:cNvPicPr>
          <p:nvPr/>
        </p:nvPicPr>
        <p:blipFill>
          <a:blip r:embed="rId4"/>
          <a:stretch>
            <a:fillRect/>
          </a:stretch>
        </p:blipFill>
        <p:spPr>
          <a:xfrm>
            <a:off x="5468127" y="917079"/>
            <a:ext cx="2796815" cy="2523349"/>
          </a:xfrm>
          <a:prstGeom prst="rect">
            <a:avLst/>
          </a:prstGeom>
        </p:spPr>
      </p:pic>
      <p:sp>
        <p:nvSpPr>
          <p:cNvPr id="7" name="TextBox 6">
            <a:extLst>
              <a:ext uri="{FF2B5EF4-FFF2-40B4-BE49-F238E27FC236}">
                <a16:creationId xmlns:a16="http://schemas.microsoft.com/office/drawing/2014/main" id="{F8F2930D-1842-4427-87D8-713FDCF0DBD9}"/>
              </a:ext>
            </a:extLst>
          </p:cNvPr>
          <p:cNvSpPr txBox="1"/>
          <p:nvPr/>
        </p:nvSpPr>
        <p:spPr>
          <a:xfrm>
            <a:off x="5129630" y="3388494"/>
            <a:ext cx="3135312" cy="253916"/>
          </a:xfrm>
          <a:prstGeom prst="rect">
            <a:avLst/>
          </a:prstGeom>
          <a:noFill/>
        </p:spPr>
        <p:txBody>
          <a:bodyPr wrap="square" rtlCol="0">
            <a:spAutoFit/>
          </a:bodyPr>
          <a:lstStyle/>
          <a:p>
            <a:pPr algn="r"/>
            <a:r>
              <a:rPr lang="en-US" sz="1050" i="1" dirty="0"/>
              <a:t>Model Street Design Manual – Michele </a:t>
            </a:r>
            <a:r>
              <a:rPr lang="en-US" sz="1050" i="1" dirty="0" err="1"/>
              <a:t>Weisbart</a:t>
            </a:r>
            <a:endParaRPr lang="en-US" sz="1050" i="1" dirty="0"/>
          </a:p>
        </p:txBody>
      </p:sp>
    </p:spTree>
    <p:extLst>
      <p:ext uri="{BB962C8B-B14F-4D97-AF65-F5344CB8AC3E}">
        <p14:creationId xmlns:p14="http://schemas.microsoft.com/office/powerpoint/2010/main" val="1982265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Complete Streets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21</a:t>
            </a:fld>
            <a:endParaRPr lang="en-US" dirty="0"/>
          </a:p>
        </p:txBody>
      </p:sp>
      <p:pic>
        <p:nvPicPr>
          <p:cNvPr id="10" name="Picture 2" descr="Visual of a traditional road classification which emphasizes vehicle movement">
            <a:extLst>
              <a:ext uri="{FF2B5EF4-FFF2-40B4-BE49-F238E27FC236}">
                <a16:creationId xmlns:a16="http://schemas.microsoft.com/office/drawing/2014/main" id="{4D8E63B9-9ED9-44B4-AA65-0EAAD8AE2CD8}"/>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4959895" y="1200150"/>
            <a:ext cx="2933259" cy="1468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descr="Visual of a Complete Street Type which emphasizes the character of the entire street ">
            <a:extLst>
              <a:ext uri="{FF2B5EF4-FFF2-40B4-BE49-F238E27FC236}">
                <a16:creationId xmlns:a16="http://schemas.microsoft.com/office/drawing/2014/main" id="{4A93B89C-1902-4D80-BB09-9D1E2BDF0854}"/>
              </a:ext>
            </a:extLst>
          </p:cNvPr>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5104958" y="2356894"/>
            <a:ext cx="2723390" cy="1586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descr="Pedestrian walks across the road in a designated cross walk&#10;">
            <a:extLst>
              <a:ext uri="{FF2B5EF4-FFF2-40B4-BE49-F238E27FC236}">
                <a16:creationId xmlns:a16="http://schemas.microsoft.com/office/drawing/2014/main" id="{9AEE710B-20EE-46BF-BEC5-A8EBB4B891CF}"/>
              </a:ext>
            </a:extLst>
          </p:cNvPr>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5178161" y="2356894"/>
            <a:ext cx="2576984" cy="121836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D26CC0A-9868-4555-9A22-B3583AE99247}"/>
              </a:ext>
            </a:extLst>
          </p:cNvPr>
          <p:cNvSpPr txBox="1"/>
          <p:nvPr/>
        </p:nvSpPr>
        <p:spPr>
          <a:xfrm rot="16200000">
            <a:off x="6881022" y="2781281"/>
            <a:ext cx="2314390" cy="415498"/>
          </a:xfrm>
          <a:prstGeom prst="rect">
            <a:avLst/>
          </a:prstGeom>
          <a:noFill/>
        </p:spPr>
        <p:txBody>
          <a:bodyPr wrap="square" rtlCol="0">
            <a:spAutoFit/>
          </a:bodyPr>
          <a:lstStyle/>
          <a:p>
            <a:pPr algn="r"/>
            <a:r>
              <a:rPr lang="en-US" sz="1050" i="1" dirty="0"/>
              <a:t>pedbikeimages.org – Andy Hamilton</a:t>
            </a:r>
          </a:p>
          <a:p>
            <a:pPr algn="r"/>
            <a:endParaRPr lang="en-US" sz="1050" i="1" dirty="0">
              <a:solidFill>
                <a:schemeClr val="accent4"/>
              </a:solidFill>
            </a:endParaRP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200150"/>
            <a:ext cx="4745449" cy="3647058"/>
          </a:xfrm>
        </p:spPr>
        <p:txBody>
          <a:bodyPr>
            <a:normAutofit/>
          </a:bodyPr>
          <a:lstStyle/>
          <a:p>
            <a:pPr indent="-342900"/>
            <a:r>
              <a:rPr lang="en-US" dirty="0"/>
              <a:t>Complete Streets are designed and operated to enable safe access for all users:</a:t>
            </a:r>
          </a:p>
          <a:p>
            <a:pPr lvl="1"/>
            <a:r>
              <a:rPr lang="en-US" dirty="0"/>
              <a:t>Pedestrians</a:t>
            </a:r>
          </a:p>
          <a:p>
            <a:pPr lvl="1"/>
            <a:r>
              <a:rPr lang="en-US" dirty="0"/>
              <a:t>Bicyclists </a:t>
            </a:r>
          </a:p>
          <a:p>
            <a:pPr lvl="1"/>
            <a:r>
              <a:rPr lang="en-US" dirty="0"/>
              <a:t>Motorists </a:t>
            </a:r>
          </a:p>
          <a:p>
            <a:pPr lvl="1"/>
            <a:r>
              <a:rPr lang="en-US" dirty="0"/>
              <a:t>Transit riders </a:t>
            </a:r>
            <a:endParaRPr lang="en-US" sz="1800" dirty="0"/>
          </a:p>
          <a:p>
            <a:pPr indent="-342900"/>
            <a:r>
              <a:rPr lang="en-US" dirty="0"/>
              <a:t>People of all ages and abilities must be able to safely move along and across a Complete Street</a:t>
            </a:r>
            <a:endParaRPr lang="en-US" sz="2400" dirty="0"/>
          </a:p>
          <a:p>
            <a:endParaRPr lang="en-US" dirty="0"/>
          </a:p>
        </p:txBody>
      </p:sp>
    </p:spTree>
    <p:extLst>
      <p:ext uri="{BB962C8B-B14F-4D97-AF65-F5344CB8AC3E}">
        <p14:creationId xmlns:p14="http://schemas.microsoft.com/office/powerpoint/2010/main" val="23159916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A0966-51F3-4A35-B707-5548070E2DC8}"/>
              </a:ext>
            </a:extLst>
          </p:cNvPr>
          <p:cNvSpPr>
            <a:spLocks noGrp="1"/>
          </p:cNvSpPr>
          <p:nvPr>
            <p:ph type="title"/>
          </p:nvPr>
        </p:nvSpPr>
        <p:spPr/>
        <p:txBody>
          <a:bodyPr/>
          <a:lstStyle/>
          <a:p>
            <a:r>
              <a:rPr lang="en-US" dirty="0"/>
              <a:t>Complete Streets</a:t>
            </a:r>
          </a:p>
        </p:txBody>
      </p:sp>
      <p:sp>
        <p:nvSpPr>
          <p:cNvPr id="3" name="Content Placeholder 2">
            <a:extLst>
              <a:ext uri="{FF2B5EF4-FFF2-40B4-BE49-F238E27FC236}">
                <a16:creationId xmlns:a16="http://schemas.microsoft.com/office/drawing/2014/main" id="{DBE4225B-3D8E-4448-8F6C-44E9BEE2647B}"/>
              </a:ext>
            </a:extLst>
          </p:cNvPr>
          <p:cNvSpPr>
            <a:spLocks noGrp="1"/>
          </p:cNvSpPr>
          <p:nvPr>
            <p:ph idx="1"/>
          </p:nvPr>
        </p:nvSpPr>
        <p:spPr>
          <a:xfrm>
            <a:off x="359508" y="1200150"/>
            <a:ext cx="4310146" cy="3600450"/>
          </a:xfrm>
        </p:spPr>
        <p:txBody>
          <a:bodyPr>
            <a:normAutofit fontScale="92500" lnSpcReduction="20000"/>
          </a:bodyPr>
          <a:lstStyle/>
          <a:p>
            <a:pPr marL="114300" indent="0">
              <a:buNone/>
            </a:pPr>
            <a:r>
              <a:rPr lang="en-US" sz="2400" dirty="0"/>
              <a:t>What makes streets ‘incomplete’ (from a non-car mobility perspective)?</a:t>
            </a:r>
          </a:p>
          <a:p>
            <a:pPr lvl="1"/>
            <a:r>
              <a:rPr lang="en-US" sz="2200" dirty="0"/>
              <a:t>Lack appropriate accommodations for the various modes </a:t>
            </a:r>
          </a:p>
          <a:p>
            <a:pPr lvl="1"/>
            <a:r>
              <a:rPr lang="en-US" sz="2200" dirty="0"/>
              <a:t>Mismatch between users’ needs and the accommodations available</a:t>
            </a:r>
          </a:p>
          <a:p>
            <a:pPr lvl="1"/>
            <a:r>
              <a:rPr lang="en-US" sz="2200" dirty="0"/>
              <a:t>External forces (human or not) expose users to insecurity or hostility</a:t>
            </a:r>
          </a:p>
          <a:p>
            <a:endParaRPr lang="en-US" dirty="0"/>
          </a:p>
        </p:txBody>
      </p:sp>
      <p:sp>
        <p:nvSpPr>
          <p:cNvPr id="4" name="Slide Number Placeholder 3">
            <a:extLst>
              <a:ext uri="{FF2B5EF4-FFF2-40B4-BE49-F238E27FC236}">
                <a16:creationId xmlns:a16="http://schemas.microsoft.com/office/drawing/2014/main" id="{1939851B-A266-4BE2-A4AA-2B3428050171}"/>
              </a:ext>
            </a:extLst>
          </p:cNvPr>
          <p:cNvSpPr>
            <a:spLocks noGrp="1"/>
          </p:cNvSpPr>
          <p:nvPr>
            <p:ph type="sldNum" sz="quarter" idx="12"/>
          </p:nvPr>
        </p:nvSpPr>
        <p:spPr/>
        <p:txBody>
          <a:bodyPr/>
          <a:lstStyle/>
          <a:p>
            <a:fld id="{588A7B10-5B59-5847-A2D4-DA6B67CC2B64}" type="slidenum">
              <a:rPr lang="en-US" smtClean="0"/>
              <a:t>22</a:t>
            </a:fld>
            <a:endParaRPr lang="en-US"/>
          </a:p>
        </p:txBody>
      </p:sp>
      <p:pic>
        <p:nvPicPr>
          <p:cNvPr id="5" name="Picture 4" descr="A woman leads a group of children across an intersection. All of the children are holding onto a rope. ">
            <a:extLst>
              <a:ext uri="{FF2B5EF4-FFF2-40B4-BE49-F238E27FC236}">
                <a16:creationId xmlns:a16="http://schemas.microsoft.com/office/drawing/2014/main" id="{397C0ABF-1395-4C1B-BB98-8E65E55AD15D}"/>
              </a:ext>
            </a:extLst>
          </p:cNvPr>
          <p:cNvPicPr>
            <a:picLocks noChangeAspect="1"/>
          </p:cNvPicPr>
          <p:nvPr/>
        </p:nvPicPr>
        <p:blipFill>
          <a:blip r:embed="rId3"/>
          <a:srcRect/>
          <a:stretch/>
        </p:blipFill>
        <p:spPr>
          <a:xfrm>
            <a:off x="4823795" y="1204673"/>
            <a:ext cx="3397013" cy="2263053"/>
          </a:xfrm>
          <a:prstGeom prst="rect">
            <a:avLst/>
          </a:prstGeom>
        </p:spPr>
      </p:pic>
      <p:sp>
        <p:nvSpPr>
          <p:cNvPr id="6" name="TextBox 5">
            <a:extLst>
              <a:ext uri="{FF2B5EF4-FFF2-40B4-BE49-F238E27FC236}">
                <a16:creationId xmlns:a16="http://schemas.microsoft.com/office/drawing/2014/main" id="{6BA9DE4E-80BC-4A09-8159-D9BF75580ED3}"/>
              </a:ext>
            </a:extLst>
          </p:cNvPr>
          <p:cNvSpPr txBox="1"/>
          <p:nvPr/>
        </p:nvSpPr>
        <p:spPr>
          <a:xfrm>
            <a:off x="5138764" y="3427860"/>
            <a:ext cx="3135312" cy="253916"/>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24719877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BAF6E-DB02-4092-A89C-01A0537CB1D7}"/>
              </a:ext>
            </a:extLst>
          </p:cNvPr>
          <p:cNvSpPr>
            <a:spLocks noGrp="1"/>
          </p:cNvSpPr>
          <p:nvPr>
            <p:ph type="title"/>
          </p:nvPr>
        </p:nvSpPr>
        <p:spPr>
          <a:xfrm>
            <a:off x="359508" y="205979"/>
            <a:ext cx="7620000" cy="857250"/>
          </a:xfrm>
        </p:spPr>
        <p:txBody>
          <a:bodyPr/>
          <a:lstStyle/>
          <a:p>
            <a:r>
              <a:rPr lang="en-US" sz="4000" dirty="0"/>
              <a:t>Complete Streets Example: Chicago</a:t>
            </a:r>
          </a:p>
        </p:txBody>
      </p:sp>
      <p:sp>
        <p:nvSpPr>
          <p:cNvPr id="3" name="Content Placeholder 2">
            <a:extLst>
              <a:ext uri="{FF2B5EF4-FFF2-40B4-BE49-F238E27FC236}">
                <a16:creationId xmlns:a16="http://schemas.microsoft.com/office/drawing/2014/main" id="{1648F79A-4771-46A5-9ACB-6E28AF1ABA5B}"/>
              </a:ext>
            </a:extLst>
          </p:cNvPr>
          <p:cNvSpPr>
            <a:spLocks noGrp="1"/>
          </p:cNvSpPr>
          <p:nvPr>
            <p:ph idx="1"/>
          </p:nvPr>
        </p:nvSpPr>
        <p:spPr>
          <a:xfrm>
            <a:off x="359508" y="1200150"/>
            <a:ext cx="3580462" cy="3600450"/>
          </a:xfrm>
        </p:spPr>
        <p:txBody>
          <a:bodyPr>
            <a:normAutofit/>
          </a:bodyPr>
          <a:lstStyle/>
          <a:p>
            <a:r>
              <a:rPr lang="en-US" dirty="0"/>
              <a:t>Adopted a pedestrian-first modal hierarchy</a:t>
            </a:r>
          </a:p>
          <a:p>
            <a:r>
              <a:rPr lang="en-US" dirty="0"/>
              <a:t>Street design supports context and modal priorities not limited by rigid engineering standards </a:t>
            </a:r>
          </a:p>
        </p:txBody>
      </p:sp>
      <p:sp>
        <p:nvSpPr>
          <p:cNvPr id="4" name="Slide Number Placeholder 3">
            <a:extLst>
              <a:ext uri="{FF2B5EF4-FFF2-40B4-BE49-F238E27FC236}">
                <a16:creationId xmlns:a16="http://schemas.microsoft.com/office/drawing/2014/main" id="{EA059435-95CE-4038-AF18-02FCF95EFD77}"/>
              </a:ext>
            </a:extLst>
          </p:cNvPr>
          <p:cNvSpPr>
            <a:spLocks noGrp="1"/>
          </p:cNvSpPr>
          <p:nvPr>
            <p:ph type="sldNum" sz="quarter" idx="12"/>
          </p:nvPr>
        </p:nvSpPr>
        <p:spPr/>
        <p:txBody>
          <a:bodyPr/>
          <a:lstStyle/>
          <a:p>
            <a:fld id="{588A7B10-5B59-5847-A2D4-DA6B67CC2B64}" type="slidenum">
              <a:rPr lang="en-US" smtClean="0"/>
              <a:t>23</a:t>
            </a:fld>
            <a:endParaRPr lang="en-US"/>
          </a:p>
        </p:txBody>
      </p:sp>
      <p:pic>
        <p:nvPicPr>
          <p:cNvPr id="8" name="Picture 7" descr="Pedestrian-first modal hierarcy adopted by Chicago.  Puts pedestrians first, transit second, bicycle third, and auto fourth. ">
            <a:extLst>
              <a:ext uri="{FF2B5EF4-FFF2-40B4-BE49-F238E27FC236}">
                <a16:creationId xmlns:a16="http://schemas.microsoft.com/office/drawing/2014/main" id="{CE81BAA8-A940-4DCD-BCAD-1A07ECB7867C}"/>
              </a:ext>
            </a:extLst>
          </p:cNvPr>
          <p:cNvPicPr>
            <a:picLocks noChangeAspect="1"/>
          </p:cNvPicPr>
          <p:nvPr/>
        </p:nvPicPr>
        <p:blipFill>
          <a:blip r:embed="rId3"/>
          <a:stretch>
            <a:fillRect/>
          </a:stretch>
        </p:blipFill>
        <p:spPr>
          <a:xfrm>
            <a:off x="4230768" y="1657350"/>
            <a:ext cx="3871262" cy="1584469"/>
          </a:xfrm>
          <a:prstGeom prst="rect">
            <a:avLst/>
          </a:prstGeom>
        </p:spPr>
      </p:pic>
      <p:sp>
        <p:nvSpPr>
          <p:cNvPr id="9" name="TextBox 8">
            <a:extLst>
              <a:ext uri="{FF2B5EF4-FFF2-40B4-BE49-F238E27FC236}">
                <a16:creationId xmlns:a16="http://schemas.microsoft.com/office/drawing/2014/main" id="{8033AC21-35BA-4511-BBC4-93772307BA3E}"/>
              </a:ext>
            </a:extLst>
          </p:cNvPr>
          <p:cNvSpPr txBox="1"/>
          <p:nvPr/>
        </p:nvSpPr>
        <p:spPr>
          <a:xfrm>
            <a:off x="4686300" y="3586132"/>
            <a:ext cx="3580461" cy="415498"/>
          </a:xfrm>
          <a:prstGeom prst="rect">
            <a:avLst/>
          </a:prstGeom>
          <a:noFill/>
        </p:spPr>
        <p:txBody>
          <a:bodyPr wrap="square" rtlCol="0">
            <a:spAutoFit/>
          </a:bodyPr>
          <a:lstStyle/>
          <a:p>
            <a:pPr algn="r"/>
            <a:r>
              <a:rPr lang="en-US" sz="1050" i="1" dirty="0"/>
              <a:t>Chicago DOT, Complete Streets Chicago: Design Guidelines</a:t>
            </a:r>
          </a:p>
          <a:p>
            <a:pPr algn="r"/>
            <a:endParaRPr lang="en-US" sz="1050" i="1" dirty="0">
              <a:solidFill>
                <a:schemeClr val="accent4"/>
              </a:solidFill>
            </a:endParaRPr>
          </a:p>
        </p:txBody>
      </p:sp>
    </p:spTree>
    <p:extLst>
      <p:ext uri="{BB962C8B-B14F-4D97-AF65-F5344CB8AC3E}">
        <p14:creationId xmlns:p14="http://schemas.microsoft.com/office/powerpoint/2010/main" val="3470160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E3B6E-667A-4656-B2F4-2E9573B3470A}"/>
              </a:ext>
            </a:extLst>
          </p:cNvPr>
          <p:cNvSpPr>
            <a:spLocks noGrp="1"/>
          </p:cNvSpPr>
          <p:nvPr>
            <p:ph type="title"/>
          </p:nvPr>
        </p:nvSpPr>
        <p:spPr/>
        <p:txBody>
          <a:bodyPr>
            <a:noAutofit/>
          </a:bodyPr>
          <a:lstStyle/>
          <a:p>
            <a:r>
              <a:rPr lang="en-US" sz="4000" dirty="0"/>
              <a:t>Complete Streets Example: Chicago</a:t>
            </a:r>
          </a:p>
        </p:txBody>
      </p:sp>
      <p:sp>
        <p:nvSpPr>
          <p:cNvPr id="3" name="Content Placeholder 2">
            <a:extLst>
              <a:ext uri="{FF2B5EF4-FFF2-40B4-BE49-F238E27FC236}">
                <a16:creationId xmlns:a16="http://schemas.microsoft.com/office/drawing/2014/main" id="{583F48A6-DBDC-4CBD-A6BE-C987CD458784}"/>
              </a:ext>
            </a:extLst>
          </p:cNvPr>
          <p:cNvSpPr>
            <a:spLocks noGrp="1"/>
          </p:cNvSpPr>
          <p:nvPr>
            <p:ph idx="1"/>
          </p:nvPr>
        </p:nvSpPr>
        <p:spPr>
          <a:xfrm>
            <a:off x="359508" y="1200149"/>
            <a:ext cx="3320684" cy="3388499"/>
          </a:xfrm>
        </p:spPr>
        <p:txBody>
          <a:bodyPr>
            <a:normAutofit fontScale="92500"/>
          </a:bodyPr>
          <a:lstStyle/>
          <a:p>
            <a:r>
              <a:rPr lang="en-US" sz="2400" dirty="0"/>
              <a:t>Key Complete Streets themes influence:</a:t>
            </a:r>
          </a:p>
          <a:p>
            <a:pPr lvl="1"/>
            <a:r>
              <a:rPr lang="en-US" sz="2200" dirty="0"/>
              <a:t>Cross-sections</a:t>
            </a:r>
          </a:p>
          <a:p>
            <a:pPr lvl="1"/>
            <a:r>
              <a:rPr lang="en-US" sz="2200" dirty="0"/>
              <a:t>Intersection Design</a:t>
            </a:r>
          </a:p>
          <a:p>
            <a:pPr lvl="1"/>
            <a:r>
              <a:rPr lang="en-US" sz="2200" dirty="0"/>
              <a:t>Signal timing</a:t>
            </a:r>
          </a:p>
          <a:p>
            <a:pPr lvl="1"/>
            <a:r>
              <a:rPr lang="en-US" sz="2200" dirty="0"/>
              <a:t>Maintenance scheduling</a:t>
            </a:r>
          </a:p>
          <a:p>
            <a:pPr lvl="1"/>
            <a:r>
              <a:rPr lang="en-US" sz="2200" dirty="0"/>
              <a:t>Other agency operations</a:t>
            </a:r>
          </a:p>
        </p:txBody>
      </p:sp>
      <p:sp>
        <p:nvSpPr>
          <p:cNvPr id="4" name="Slide Number Placeholder 3">
            <a:extLst>
              <a:ext uri="{FF2B5EF4-FFF2-40B4-BE49-F238E27FC236}">
                <a16:creationId xmlns:a16="http://schemas.microsoft.com/office/drawing/2014/main" id="{9819064E-330A-44A5-AA84-D94471900B2A}"/>
              </a:ext>
            </a:extLst>
          </p:cNvPr>
          <p:cNvSpPr>
            <a:spLocks noGrp="1"/>
          </p:cNvSpPr>
          <p:nvPr>
            <p:ph type="sldNum" sz="quarter" idx="12"/>
          </p:nvPr>
        </p:nvSpPr>
        <p:spPr/>
        <p:txBody>
          <a:bodyPr/>
          <a:lstStyle/>
          <a:p>
            <a:fld id="{588A7B10-5B59-5847-A2D4-DA6B67CC2B64}" type="slidenum">
              <a:rPr lang="en-US" smtClean="0"/>
              <a:t>24</a:t>
            </a:fld>
            <a:endParaRPr lang="en-US"/>
          </a:p>
        </p:txBody>
      </p:sp>
      <p:pic>
        <p:nvPicPr>
          <p:cNvPr id="5" name="Picture 4" descr="Key complete streets themes used by chicago: modal hierarchy, typology, design values, procedures">
            <a:extLst>
              <a:ext uri="{FF2B5EF4-FFF2-40B4-BE49-F238E27FC236}">
                <a16:creationId xmlns:a16="http://schemas.microsoft.com/office/drawing/2014/main" id="{36354B90-A016-4EFC-8289-D8B17642FE07}"/>
              </a:ext>
            </a:extLst>
          </p:cNvPr>
          <p:cNvPicPr>
            <a:picLocks noChangeAspect="1"/>
          </p:cNvPicPr>
          <p:nvPr/>
        </p:nvPicPr>
        <p:blipFill rotWithShape="1">
          <a:blip r:embed="rId3"/>
          <a:srcRect b="6703"/>
          <a:stretch/>
        </p:blipFill>
        <p:spPr>
          <a:xfrm>
            <a:off x="3680192" y="1508625"/>
            <a:ext cx="3846735" cy="2587820"/>
          </a:xfrm>
          <a:prstGeom prst="rect">
            <a:avLst/>
          </a:prstGeom>
        </p:spPr>
      </p:pic>
      <p:sp>
        <p:nvSpPr>
          <p:cNvPr id="7" name="TextBox 6">
            <a:extLst>
              <a:ext uri="{FF2B5EF4-FFF2-40B4-BE49-F238E27FC236}">
                <a16:creationId xmlns:a16="http://schemas.microsoft.com/office/drawing/2014/main" id="{5EFACE54-C44A-46F6-9C8A-DD766F39E1CE}"/>
              </a:ext>
            </a:extLst>
          </p:cNvPr>
          <p:cNvSpPr txBox="1"/>
          <p:nvPr/>
        </p:nvSpPr>
        <p:spPr>
          <a:xfrm>
            <a:off x="3879058" y="4173150"/>
            <a:ext cx="3647869" cy="415498"/>
          </a:xfrm>
          <a:prstGeom prst="rect">
            <a:avLst/>
          </a:prstGeom>
          <a:noFill/>
        </p:spPr>
        <p:txBody>
          <a:bodyPr wrap="square" rtlCol="0">
            <a:spAutoFit/>
          </a:bodyPr>
          <a:lstStyle/>
          <a:p>
            <a:pPr algn="r"/>
            <a:r>
              <a:rPr lang="en-US" sz="1050" i="1" dirty="0"/>
              <a:t>Chicago DOT, Complete Streets Chicago: Design Guidelines</a:t>
            </a:r>
          </a:p>
          <a:p>
            <a:pPr algn="r"/>
            <a:endParaRPr lang="en-US" sz="1050" i="1" dirty="0">
              <a:solidFill>
                <a:schemeClr val="accent4"/>
              </a:solidFill>
            </a:endParaRPr>
          </a:p>
        </p:txBody>
      </p:sp>
    </p:spTree>
    <p:extLst>
      <p:ext uri="{BB962C8B-B14F-4D97-AF65-F5344CB8AC3E}">
        <p14:creationId xmlns:p14="http://schemas.microsoft.com/office/powerpoint/2010/main" val="1792540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noAutofit/>
          </a:bodyPr>
          <a:lstStyle/>
          <a:p>
            <a:r>
              <a:rPr lang="en-US" sz="3200" dirty="0"/>
              <a:t>International Example of Design Flexibility:  Dutch Sustainable Safety Design Paradigm</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7" y="1233996"/>
            <a:ext cx="4298065" cy="3688670"/>
          </a:xfrm>
        </p:spPr>
        <p:txBody>
          <a:bodyPr>
            <a:noAutofit/>
          </a:bodyPr>
          <a:lstStyle/>
          <a:p>
            <a:r>
              <a:rPr lang="en-US" sz="2000" dirty="0"/>
              <a:t>Considers that roads should be self-explanatory</a:t>
            </a:r>
          </a:p>
          <a:p>
            <a:r>
              <a:rPr lang="en-US" sz="2000" dirty="0"/>
              <a:t>If designed for access, road should not provide high mobility</a:t>
            </a:r>
          </a:p>
          <a:p>
            <a:r>
              <a:rPr lang="en-US" sz="2000" dirty="0"/>
              <a:t>If designed for mobility, road should not provide high access</a:t>
            </a:r>
          </a:p>
          <a:p>
            <a:r>
              <a:rPr lang="en-US" sz="2000" dirty="0"/>
              <a:t>Safety should always be maintained</a:t>
            </a:r>
          </a:p>
          <a:p>
            <a:r>
              <a:rPr lang="en-US" sz="2000" dirty="0"/>
              <a:t>Well-designed roads have a healthy flow</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25</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5029353" y="3762950"/>
            <a:ext cx="3135312" cy="261610"/>
          </a:xfrm>
          <a:prstGeom prst="rect">
            <a:avLst/>
          </a:prstGeom>
          <a:noFill/>
        </p:spPr>
        <p:txBody>
          <a:bodyPr wrap="square" rtlCol="0">
            <a:spAutoFit/>
          </a:bodyPr>
          <a:lstStyle/>
          <a:p>
            <a:pPr algn="r"/>
            <a:r>
              <a:rPr lang="en-US" sz="1050" i="1" dirty="0"/>
              <a:t>pedbikeimages.org – Dan Burden</a:t>
            </a:r>
          </a:p>
        </p:txBody>
      </p:sp>
      <p:pic>
        <p:nvPicPr>
          <p:cNvPr id="2054" name="Picture 6" descr="Bicyclists in the Netherlands wait for traffic light to turn green before crossing the road ">
            <a:extLst>
              <a:ext uri="{FF2B5EF4-FFF2-40B4-BE49-F238E27FC236}">
                <a16:creationId xmlns:a16="http://schemas.microsoft.com/office/drawing/2014/main" id="{3FEE5449-69A7-4A18-8DA4-27D3CAEDC4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7202" y="1525633"/>
            <a:ext cx="3387833" cy="2256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4927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F1408-465A-4A30-AD5E-25A12A4417B6}"/>
              </a:ext>
            </a:extLst>
          </p:cNvPr>
          <p:cNvSpPr>
            <a:spLocks noGrp="1"/>
          </p:cNvSpPr>
          <p:nvPr>
            <p:ph type="title"/>
          </p:nvPr>
        </p:nvSpPr>
        <p:spPr/>
        <p:txBody>
          <a:bodyPr/>
          <a:lstStyle/>
          <a:p>
            <a:r>
              <a:rPr lang="en-US" sz="3200" dirty="0"/>
              <a:t>Resources for Navigating Design Flexibility</a:t>
            </a:r>
          </a:p>
        </p:txBody>
      </p:sp>
      <p:sp>
        <p:nvSpPr>
          <p:cNvPr id="3" name="Content Placeholder 2">
            <a:extLst>
              <a:ext uri="{FF2B5EF4-FFF2-40B4-BE49-F238E27FC236}">
                <a16:creationId xmlns:a16="http://schemas.microsoft.com/office/drawing/2014/main" id="{946922B8-D409-4394-ABA2-03CD66B4B98F}"/>
              </a:ext>
            </a:extLst>
          </p:cNvPr>
          <p:cNvSpPr>
            <a:spLocks noGrp="1"/>
          </p:cNvSpPr>
          <p:nvPr>
            <p:ph sz="half" idx="1"/>
          </p:nvPr>
        </p:nvSpPr>
        <p:spPr/>
        <p:txBody>
          <a:bodyPr/>
          <a:lstStyle/>
          <a:p>
            <a:r>
              <a:rPr lang="en-US" dirty="0"/>
              <a:t>FHWA Achieving Multimodal Networks</a:t>
            </a:r>
          </a:p>
          <a:p>
            <a:r>
              <a:rPr lang="en-US" dirty="0"/>
              <a:t>PBIC Design Resource Index</a:t>
            </a:r>
          </a:p>
        </p:txBody>
      </p:sp>
      <p:sp>
        <p:nvSpPr>
          <p:cNvPr id="5" name="Slide Number Placeholder 4">
            <a:extLst>
              <a:ext uri="{FF2B5EF4-FFF2-40B4-BE49-F238E27FC236}">
                <a16:creationId xmlns:a16="http://schemas.microsoft.com/office/drawing/2014/main" id="{9D1FF397-A481-4EE7-A379-2233688E4C5F}"/>
              </a:ext>
            </a:extLst>
          </p:cNvPr>
          <p:cNvSpPr>
            <a:spLocks noGrp="1"/>
          </p:cNvSpPr>
          <p:nvPr>
            <p:ph type="sldNum" sz="quarter" idx="12"/>
          </p:nvPr>
        </p:nvSpPr>
        <p:spPr/>
        <p:txBody>
          <a:bodyPr/>
          <a:lstStyle/>
          <a:p>
            <a:fld id="{588A7B10-5B59-5847-A2D4-DA6B67CC2B64}" type="slidenum">
              <a:rPr lang="en-US" smtClean="0"/>
              <a:t>26</a:t>
            </a:fld>
            <a:endParaRPr lang="en-US"/>
          </a:p>
        </p:txBody>
      </p:sp>
      <p:pic>
        <p:nvPicPr>
          <p:cNvPr id="6" name="Picture 5" descr="Cover for Achieving Multimodal Networks: Applying Design Flexibility &amp; Reducing Conflicts ">
            <a:extLst>
              <a:ext uri="{FF2B5EF4-FFF2-40B4-BE49-F238E27FC236}">
                <a16:creationId xmlns:a16="http://schemas.microsoft.com/office/drawing/2014/main" id="{51D46016-A5AF-4909-9669-A7AC3F04DDED}"/>
              </a:ext>
            </a:extLst>
          </p:cNvPr>
          <p:cNvPicPr>
            <a:picLocks noChangeAspect="1"/>
          </p:cNvPicPr>
          <p:nvPr/>
        </p:nvPicPr>
        <p:blipFill>
          <a:blip r:embed="rId3"/>
          <a:stretch>
            <a:fillRect/>
          </a:stretch>
        </p:blipFill>
        <p:spPr>
          <a:xfrm>
            <a:off x="4749155" y="1063229"/>
            <a:ext cx="2952893" cy="3808276"/>
          </a:xfrm>
          <a:prstGeom prst="rect">
            <a:avLst/>
          </a:prstGeom>
          <a:ln>
            <a:solidFill>
              <a:schemeClr val="tx2"/>
            </a:solidFill>
          </a:ln>
        </p:spPr>
      </p:pic>
    </p:spTree>
    <p:extLst>
      <p:ext uri="{BB962C8B-B14F-4D97-AF65-F5344CB8AC3E}">
        <p14:creationId xmlns:p14="http://schemas.microsoft.com/office/powerpoint/2010/main" val="1844251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0014E-0F75-433C-AD7A-2FC57D1172C6}"/>
              </a:ext>
            </a:extLst>
          </p:cNvPr>
          <p:cNvSpPr>
            <a:spLocks noGrp="1"/>
          </p:cNvSpPr>
          <p:nvPr>
            <p:ph type="title"/>
          </p:nvPr>
        </p:nvSpPr>
        <p:spPr>
          <a:xfrm>
            <a:off x="722314" y="3804700"/>
            <a:ext cx="7659687" cy="876300"/>
          </a:xfrm>
        </p:spPr>
        <p:txBody>
          <a:bodyPr/>
          <a:lstStyle/>
          <a:p>
            <a:r>
              <a:rPr lang="en-US" dirty="0"/>
              <a:t>Safe, Comfortable Networks</a:t>
            </a:r>
          </a:p>
        </p:txBody>
      </p:sp>
      <p:sp>
        <p:nvSpPr>
          <p:cNvPr id="3" name="Text Placeholder 2">
            <a:extLst>
              <a:ext uri="{FF2B5EF4-FFF2-40B4-BE49-F238E27FC236}">
                <a16:creationId xmlns:a16="http://schemas.microsoft.com/office/drawing/2014/main" id="{5AF1C350-A851-40BD-9A5F-8233EFAB6662}"/>
              </a:ext>
            </a:extLst>
          </p:cNvPr>
          <p:cNvSpPr>
            <a:spLocks noGrp="1"/>
          </p:cNvSpPr>
          <p:nvPr>
            <p:ph type="body" idx="1"/>
          </p:nvPr>
        </p:nvSpPr>
        <p:spPr>
          <a:xfrm>
            <a:off x="722314" y="2579547"/>
            <a:ext cx="6135687" cy="1225154"/>
          </a:xfrm>
        </p:spPr>
        <p:txBody>
          <a:bodyPr/>
          <a:lstStyle/>
          <a:p>
            <a:endParaRPr lang="en-US"/>
          </a:p>
        </p:txBody>
      </p:sp>
      <p:sp>
        <p:nvSpPr>
          <p:cNvPr id="4" name="Slide Number Placeholder 3">
            <a:extLst>
              <a:ext uri="{FF2B5EF4-FFF2-40B4-BE49-F238E27FC236}">
                <a16:creationId xmlns:a16="http://schemas.microsoft.com/office/drawing/2014/main" id="{5B536606-E6C2-49AD-9FB7-3F6AAC0AB6B4}"/>
              </a:ext>
            </a:extLst>
          </p:cNvPr>
          <p:cNvSpPr>
            <a:spLocks noGrp="1"/>
          </p:cNvSpPr>
          <p:nvPr>
            <p:ph type="sldNum" sz="quarter" idx="12"/>
          </p:nvPr>
        </p:nvSpPr>
        <p:spPr/>
        <p:txBody>
          <a:bodyPr/>
          <a:lstStyle/>
          <a:p>
            <a:fld id="{588A7B10-5B59-5847-A2D4-DA6B67CC2B64}" type="slidenum">
              <a:rPr lang="en-US" smtClean="0"/>
              <a:t>27</a:t>
            </a:fld>
            <a:endParaRPr lang="en-US"/>
          </a:p>
        </p:txBody>
      </p:sp>
    </p:spTree>
    <p:extLst>
      <p:ext uri="{BB962C8B-B14F-4D97-AF65-F5344CB8AC3E}">
        <p14:creationId xmlns:p14="http://schemas.microsoft.com/office/powerpoint/2010/main" val="1788504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FEBDC-C56F-44EB-AC57-20135FBBE8D5}"/>
              </a:ext>
            </a:extLst>
          </p:cNvPr>
          <p:cNvSpPr>
            <a:spLocks noGrp="1"/>
          </p:cNvSpPr>
          <p:nvPr>
            <p:ph type="title"/>
          </p:nvPr>
        </p:nvSpPr>
        <p:spPr/>
        <p:txBody>
          <a:bodyPr/>
          <a:lstStyle/>
          <a:p>
            <a:r>
              <a:rPr lang="en-US" dirty="0"/>
              <a:t>Principles</a:t>
            </a:r>
          </a:p>
        </p:txBody>
      </p:sp>
      <p:sp>
        <p:nvSpPr>
          <p:cNvPr id="3" name="Content Placeholder 2">
            <a:extLst>
              <a:ext uri="{FF2B5EF4-FFF2-40B4-BE49-F238E27FC236}">
                <a16:creationId xmlns:a16="http://schemas.microsoft.com/office/drawing/2014/main" id="{99E09C33-DE39-4B36-B3F8-7FE30DC8A460}"/>
              </a:ext>
            </a:extLst>
          </p:cNvPr>
          <p:cNvSpPr>
            <a:spLocks noGrp="1"/>
          </p:cNvSpPr>
          <p:nvPr>
            <p:ph idx="1"/>
          </p:nvPr>
        </p:nvSpPr>
        <p:spPr/>
        <p:txBody>
          <a:bodyPr/>
          <a:lstStyle/>
          <a:p>
            <a:r>
              <a:rPr lang="en-US" dirty="0"/>
              <a:t>Exemplary pedestrian and bicycle networks satisfy each of these principles: </a:t>
            </a:r>
          </a:p>
          <a:p>
            <a:pPr lvl="1"/>
            <a:r>
              <a:rPr lang="en-US" dirty="0"/>
              <a:t>Cohesion</a:t>
            </a:r>
          </a:p>
          <a:p>
            <a:pPr lvl="1"/>
            <a:r>
              <a:rPr lang="en-US" dirty="0"/>
              <a:t>Directness</a:t>
            </a:r>
          </a:p>
          <a:p>
            <a:pPr lvl="1"/>
            <a:r>
              <a:rPr lang="en-US" dirty="0"/>
              <a:t>Accessibility</a:t>
            </a:r>
          </a:p>
          <a:p>
            <a:pPr lvl="1"/>
            <a:r>
              <a:rPr lang="en-US" dirty="0"/>
              <a:t>Alternatives</a:t>
            </a:r>
          </a:p>
          <a:p>
            <a:pPr lvl="1"/>
            <a:r>
              <a:rPr lang="en-US" dirty="0"/>
              <a:t>Safety and security</a:t>
            </a:r>
          </a:p>
          <a:p>
            <a:pPr lvl="1"/>
            <a:r>
              <a:rPr lang="en-US" dirty="0"/>
              <a:t>Comfort </a:t>
            </a:r>
          </a:p>
        </p:txBody>
      </p:sp>
      <p:sp>
        <p:nvSpPr>
          <p:cNvPr id="4" name="Slide Number Placeholder 3">
            <a:extLst>
              <a:ext uri="{FF2B5EF4-FFF2-40B4-BE49-F238E27FC236}">
                <a16:creationId xmlns:a16="http://schemas.microsoft.com/office/drawing/2014/main" id="{4844401A-CD64-404E-B7DD-49797C799051}"/>
              </a:ext>
            </a:extLst>
          </p:cNvPr>
          <p:cNvSpPr>
            <a:spLocks noGrp="1"/>
          </p:cNvSpPr>
          <p:nvPr>
            <p:ph type="sldNum" sz="quarter" idx="12"/>
          </p:nvPr>
        </p:nvSpPr>
        <p:spPr/>
        <p:txBody>
          <a:bodyPr/>
          <a:lstStyle/>
          <a:p>
            <a:fld id="{588A7B10-5B59-5847-A2D4-DA6B67CC2B64}" type="slidenum">
              <a:rPr lang="en-US" smtClean="0"/>
              <a:t>28</a:t>
            </a:fld>
            <a:endParaRPr lang="en-US"/>
          </a:p>
        </p:txBody>
      </p:sp>
    </p:spTree>
    <p:extLst>
      <p:ext uri="{BB962C8B-B14F-4D97-AF65-F5344CB8AC3E}">
        <p14:creationId xmlns:p14="http://schemas.microsoft.com/office/powerpoint/2010/main" val="1956718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966DD-7FA6-4BC7-AF1B-06792FA9B727}"/>
              </a:ext>
            </a:extLst>
          </p:cNvPr>
          <p:cNvSpPr>
            <a:spLocks noGrp="1"/>
          </p:cNvSpPr>
          <p:nvPr>
            <p:ph type="title"/>
          </p:nvPr>
        </p:nvSpPr>
        <p:spPr/>
        <p:txBody>
          <a:bodyPr/>
          <a:lstStyle/>
          <a:p>
            <a:r>
              <a:rPr lang="en-US" sz="3600" dirty="0"/>
              <a:t>Principles -- Low-Stress Bicycle Networks</a:t>
            </a:r>
          </a:p>
        </p:txBody>
      </p:sp>
      <p:sp>
        <p:nvSpPr>
          <p:cNvPr id="3" name="Content Placeholder 2">
            <a:extLst>
              <a:ext uri="{FF2B5EF4-FFF2-40B4-BE49-F238E27FC236}">
                <a16:creationId xmlns:a16="http://schemas.microsoft.com/office/drawing/2014/main" id="{71C02FCD-A934-4391-823A-6019E7245A8D}"/>
              </a:ext>
            </a:extLst>
          </p:cNvPr>
          <p:cNvSpPr>
            <a:spLocks noGrp="1"/>
          </p:cNvSpPr>
          <p:nvPr>
            <p:ph idx="1"/>
          </p:nvPr>
        </p:nvSpPr>
        <p:spPr>
          <a:xfrm>
            <a:off x="359508" y="1200150"/>
            <a:ext cx="3410634" cy="3600450"/>
          </a:xfrm>
        </p:spPr>
        <p:txBody>
          <a:bodyPr/>
          <a:lstStyle/>
          <a:p>
            <a:r>
              <a:rPr lang="en-US" dirty="0"/>
              <a:t>“An all ages and abilities network”</a:t>
            </a:r>
          </a:p>
          <a:p>
            <a:r>
              <a:rPr lang="en-US" dirty="0"/>
              <a:t>Emphasis on quality of bikeway over mere presence </a:t>
            </a:r>
          </a:p>
          <a:p>
            <a:r>
              <a:rPr lang="en-US" dirty="0"/>
              <a:t>Serve a broad audience of existing and potential bicyclists</a:t>
            </a:r>
          </a:p>
          <a:p>
            <a:pPr lvl="1"/>
            <a:endParaRPr lang="en-US" dirty="0"/>
          </a:p>
        </p:txBody>
      </p:sp>
      <p:sp>
        <p:nvSpPr>
          <p:cNvPr id="4" name="Slide Number Placeholder 3">
            <a:extLst>
              <a:ext uri="{FF2B5EF4-FFF2-40B4-BE49-F238E27FC236}">
                <a16:creationId xmlns:a16="http://schemas.microsoft.com/office/drawing/2014/main" id="{B93EF550-70FF-4561-807E-F779A353D2C4}"/>
              </a:ext>
            </a:extLst>
          </p:cNvPr>
          <p:cNvSpPr>
            <a:spLocks noGrp="1"/>
          </p:cNvSpPr>
          <p:nvPr>
            <p:ph type="sldNum" sz="quarter" idx="12"/>
          </p:nvPr>
        </p:nvSpPr>
        <p:spPr/>
        <p:txBody>
          <a:bodyPr/>
          <a:lstStyle/>
          <a:p>
            <a:fld id="{588A7B10-5B59-5847-A2D4-DA6B67CC2B64}" type="slidenum">
              <a:rPr lang="en-US" smtClean="0"/>
              <a:t>29</a:t>
            </a:fld>
            <a:endParaRPr lang="en-US"/>
          </a:p>
        </p:txBody>
      </p:sp>
      <p:pic>
        <p:nvPicPr>
          <p:cNvPr id="5" name="Picture 4" descr="Infographic on Bicyclist Design User Profiles. The first profile is interested but concerned. It is 51 to 56 percent of the total population. Often not comfortable with bike lanes, may bike on sidewalks even if bike lanes are provided; prefer off-street or separated bicycle facilities or quiet or traffic-calmed residential roads. May not bike at all if bicycle facilities do not meet needs for perceived comfort. The second profile is somewhat confident. It is 5 to 9 percent of the total population. Generally prefer more separated facilities, but are comfortable riding in bicycle lanes or on paved shoulders if need be. The third profile is highly confident. It is 4 to 7 percent of the total population. Comfortable riding with traffic; will use roads without bike lanes. ">
            <a:extLst>
              <a:ext uri="{FF2B5EF4-FFF2-40B4-BE49-F238E27FC236}">
                <a16:creationId xmlns:a16="http://schemas.microsoft.com/office/drawing/2014/main" id="{5A76559D-7CA3-4325-8AB1-BB4FDCA3A274}"/>
              </a:ext>
            </a:extLst>
          </p:cNvPr>
          <p:cNvPicPr>
            <a:picLocks noChangeAspect="1"/>
          </p:cNvPicPr>
          <p:nvPr/>
        </p:nvPicPr>
        <p:blipFill>
          <a:blip r:embed="rId3"/>
          <a:stretch>
            <a:fillRect/>
          </a:stretch>
        </p:blipFill>
        <p:spPr>
          <a:xfrm>
            <a:off x="4029993" y="1236135"/>
            <a:ext cx="4144252" cy="2937015"/>
          </a:xfrm>
          <a:prstGeom prst="rect">
            <a:avLst/>
          </a:prstGeom>
        </p:spPr>
      </p:pic>
      <p:sp>
        <p:nvSpPr>
          <p:cNvPr id="6" name="TextBox 5">
            <a:extLst>
              <a:ext uri="{FF2B5EF4-FFF2-40B4-BE49-F238E27FC236}">
                <a16:creationId xmlns:a16="http://schemas.microsoft.com/office/drawing/2014/main" id="{F743DDB7-95E5-46BE-8CBD-98A9C6393327}"/>
              </a:ext>
            </a:extLst>
          </p:cNvPr>
          <p:cNvSpPr txBox="1"/>
          <p:nvPr/>
        </p:nvSpPr>
        <p:spPr>
          <a:xfrm>
            <a:off x="5038933" y="4173150"/>
            <a:ext cx="3135312" cy="253916"/>
          </a:xfrm>
          <a:prstGeom prst="rect">
            <a:avLst/>
          </a:prstGeom>
          <a:noFill/>
        </p:spPr>
        <p:txBody>
          <a:bodyPr wrap="square" rtlCol="0">
            <a:spAutoFit/>
          </a:bodyPr>
          <a:lstStyle/>
          <a:p>
            <a:pPr algn="r"/>
            <a:r>
              <a:rPr lang="en-US" sz="1050" i="1" dirty="0">
                <a:solidFill>
                  <a:schemeClr val="accent4"/>
                </a:solidFill>
              </a:rPr>
              <a:t> </a:t>
            </a:r>
            <a:r>
              <a:rPr lang="en-US" sz="1050" i="1" dirty="0"/>
              <a:t>FHWA, Bikeway Selection Guide</a:t>
            </a:r>
          </a:p>
        </p:txBody>
      </p:sp>
    </p:spTree>
    <p:extLst>
      <p:ext uri="{BB962C8B-B14F-4D97-AF65-F5344CB8AC3E}">
        <p14:creationId xmlns:p14="http://schemas.microsoft.com/office/powerpoint/2010/main" val="1760469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sz="3200" dirty="0"/>
              <a:t>Traditional Engineering Approach</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266118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CC60C-DD03-48B1-97D2-F584D502604E}"/>
              </a:ext>
            </a:extLst>
          </p:cNvPr>
          <p:cNvSpPr>
            <a:spLocks noGrp="1"/>
          </p:cNvSpPr>
          <p:nvPr>
            <p:ph type="title"/>
          </p:nvPr>
        </p:nvSpPr>
        <p:spPr/>
        <p:txBody>
          <a:bodyPr/>
          <a:lstStyle/>
          <a:p>
            <a:r>
              <a:rPr lang="en-US" dirty="0"/>
              <a:t>Bikeways</a:t>
            </a:r>
          </a:p>
        </p:txBody>
      </p:sp>
      <p:sp>
        <p:nvSpPr>
          <p:cNvPr id="3" name="Text Placeholder 2">
            <a:extLst>
              <a:ext uri="{FF2B5EF4-FFF2-40B4-BE49-F238E27FC236}">
                <a16:creationId xmlns:a16="http://schemas.microsoft.com/office/drawing/2014/main" id="{AAFE9A7E-6787-461E-AE2C-D241787020F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5C8EAF5-CE5C-4767-AB4D-06248A22D5ED}"/>
              </a:ext>
            </a:extLst>
          </p:cNvPr>
          <p:cNvSpPr>
            <a:spLocks noGrp="1"/>
          </p:cNvSpPr>
          <p:nvPr>
            <p:ph type="sldNum" sz="quarter" idx="12"/>
          </p:nvPr>
        </p:nvSpPr>
        <p:spPr/>
        <p:txBody>
          <a:bodyPr/>
          <a:lstStyle/>
          <a:p>
            <a:fld id="{588A7B10-5B59-5847-A2D4-DA6B67CC2B64}" type="slidenum">
              <a:rPr lang="en-US" smtClean="0"/>
              <a:t>30</a:t>
            </a:fld>
            <a:endParaRPr lang="en-US"/>
          </a:p>
        </p:txBody>
      </p:sp>
    </p:spTree>
    <p:extLst>
      <p:ext uri="{BB962C8B-B14F-4D97-AF65-F5344CB8AC3E}">
        <p14:creationId xmlns:p14="http://schemas.microsoft.com/office/powerpoint/2010/main" val="518641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40B2F1B-B430-4B1B-A093-E79094ADA290}"/>
              </a:ext>
            </a:extLst>
          </p:cNvPr>
          <p:cNvSpPr>
            <a:spLocks noGrp="1"/>
          </p:cNvSpPr>
          <p:nvPr>
            <p:ph type="title"/>
          </p:nvPr>
        </p:nvSpPr>
        <p:spPr/>
        <p:txBody>
          <a:bodyPr/>
          <a:lstStyle/>
          <a:p>
            <a:r>
              <a:rPr lang="en-US" dirty="0"/>
              <a:t>Bicycle Network</a:t>
            </a:r>
          </a:p>
        </p:txBody>
      </p:sp>
      <p:sp>
        <p:nvSpPr>
          <p:cNvPr id="6" name="Content Placeholder 5">
            <a:extLst>
              <a:ext uri="{FF2B5EF4-FFF2-40B4-BE49-F238E27FC236}">
                <a16:creationId xmlns:a16="http://schemas.microsoft.com/office/drawing/2014/main" id="{D3CD79A4-B6A0-45B2-94F4-BFA3292E6C6B}"/>
              </a:ext>
            </a:extLst>
          </p:cNvPr>
          <p:cNvSpPr>
            <a:spLocks noGrp="1"/>
          </p:cNvSpPr>
          <p:nvPr>
            <p:ph idx="1"/>
          </p:nvPr>
        </p:nvSpPr>
        <p:spPr>
          <a:xfrm>
            <a:off x="359508" y="1200150"/>
            <a:ext cx="3783122" cy="3600450"/>
          </a:xfrm>
        </p:spPr>
        <p:txBody>
          <a:bodyPr/>
          <a:lstStyle/>
          <a:p>
            <a:r>
              <a:rPr lang="en-US" dirty="0"/>
              <a:t>A seamless interconnected system of bikeways</a:t>
            </a:r>
          </a:p>
          <a:p>
            <a:r>
              <a:rPr lang="en-US" dirty="0"/>
              <a:t>Thoughtfully planned to provide necessary and desired connections and access</a:t>
            </a:r>
          </a:p>
          <a:p>
            <a:r>
              <a:rPr lang="en-US" dirty="0"/>
              <a:t>Informs bikeway type selection by showing where higher quality facilities are needed most</a:t>
            </a:r>
          </a:p>
        </p:txBody>
      </p:sp>
      <p:sp>
        <p:nvSpPr>
          <p:cNvPr id="4" name="Slide Number Placeholder 3">
            <a:extLst>
              <a:ext uri="{FF2B5EF4-FFF2-40B4-BE49-F238E27FC236}">
                <a16:creationId xmlns:a16="http://schemas.microsoft.com/office/drawing/2014/main" id="{EAA5BE25-6946-4B9E-BF9A-C766AAAC6A9E}"/>
              </a:ext>
            </a:extLst>
          </p:cNvPr>
          <p:cNvSpPr>
            <a:spLocks noGrp="1"/>
          </p:cNvSpPr>
          <p:nvPr>
            <p:ph type="sldNum" sz="quarter" idx="12"/>
          </p:nvPr>
        </p:nvSpPr>
        <p:spPr/>
        <p:txBody>
          <a:bodyPr/>
          <a:lstStyle/>
          <a:p>
            <a:fld id="{588A7B10-5B59-5847-A2D4-DA6B67CC2B64}" type="slidenum">
              <a:rPr lang="en-US" smtClean="0"/>
              <a:t>31</a:t>
            </a:fld>
            <a:endParaRPr lang="en-US"/>
          </a:p>
        </p:txBody>
      </p:sp>
      <p:pic>
        <p:nvPicPr>
          <p:cNvPr id="1026" name="Picture 2" descr="Man on bicycle and child on bicycle with training wheels ride side by side in bike lane ">
            <a:extLst>
              <a:ext uri="{FF2B5EF4-FFF2-40B4-BE49-F238E27FC236}">
                <a16:creationId xmlns:a16="http://schemas.microsoft.com/office/drawing/2014/main" id="{BF0239D1-4B0D-44A5-958F-6AA11EA6E0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80" r="27757" b="26921"/>
          <a:stretch/>
        </p:blipFill>
        <p:spPr bwMode="auto">
          <a:xfrm>
            <a:off x="4304512" y="1326212"/>
            <a:ext cx="3967701" cy="323680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3DA782C-D12E-431C-B4BB-AF63C66425B0}"/>
              </a:ext>
            </a:extLst>
          </p:cNvPr>
          <p:cNvSpPr txBox="1"/>
          <p:nvPr/>
        </p:nvSpPr>
        <p:spPr>
          <a:xfrm>
            <a:off x="5136901" y="4563014"/>
            <a:ext cx="3135312" cy="261610"/>
          </a:xfrm>
          <a:prstGeom prst="rect">
            <a:avLst/>
          </a:prstGeom>
          <a:noFill/>
        </p:spPr>
        <p:txBody>
          <a:bodyPr wrap="square" rtlCol="0">
            <a:spAutoFit/>
          </a:bodyPr>
          <a:lstStyle/>
          <a:p>
            <a:pPr algn="r"/>
            <a:r>
              <a:rPr lang="en-US" sz="1050" i="1" dirty="0"/>
              <a:t>pedbikeimages.org – Chicago DOT</a:t>
            </a:r>
          </a:p>
        </p:txBody>
      </p:sp>
    </p:spTree>
    <p:extLst>
      <p:ext uri="{BB962C8B-B14F-4D97-AF65-F5344CB8AC3E}">
        <p14:creationId xmlns:p14="http://schemas.microsoft.com/office/powerpoint/2010/main" val="41799288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7B5FE-BD30-44E5-B351-E408186F0B5E}"/>
              </a:ext>
            </a:extLst>
          </p:cNvPr>
          <p:cNvSpPr>
            <a:spLocks noGrp="1"/>
          </p:cNvSpPr>
          <p:nvPr>
            <p:ph type="title"/>
          </p:nvPr>
        </p:nvSpPr>
        <p:spPr/>
        <p:txBody>
          <a:bodyPr/>
          <a:lstStyle/>
          <a:p>
            <a:r>
              <a:rPr lang="en-US" dirty="0"/>
              <a:t>Principles -- Bike Lanes</a:t>
            </a:r>
          </a:p>
        </p:txBody>
      </p:sp>
      <p:sp>
        <p:nvSpPr>
          <p:cNvPr id="3" name="Content Placeholder 2">
            <a:extLst>
              <a:ext uri="{FF2B5EF4-FFF2-40B4-BE49-F238E27FC236}">
                <a16:creationId xmlns:a16="http://schemas.microsoft.com/office/drawing/2014/main" id="{6FD94CEF-F439-4785-97F8-FF9590035059}"/>
              </a:ext>
            </a:extLst>
          </p:cNvPr>
          <p:cNvSpPr>
            <a:spLocks noGrp="1"/>
          </p:cNvSpPr>
          <p:nvPr>
            <p:ph idx="1"/>
          </p:nvPr>
        </p:nvSpPr>
        <p:spPr/>
        <p:txBody>
          <a:bodyPr>
            <a:normAutofit/>
          </a:bodyPr>
          <a:lstStyle/>
          <a:p>
            <a:r>
              <a:rPr lang="en-US" dirty="0"/>
              <a:t>Bikeway type selection should not be done in isolation. Selection should consider seven principles:</a:t>
            </a:r>
          </a:p>
          <a:p>
            <a:pPr lvl="1"/>
            <a:r>
              <a:rPr lang="en-US" dirty="0"/>
              <a:t>Safety </a:t>
            </a:r>
          </a:p>
          <a:p>
            <a:pPr lvl="1"/>
            <a:r>
              <a:rPr lang="en-US" dirty="0"/>
              <a:t>Comfort</a:t>
            </a:r>
          </a:p>
          <a:p>
            <a:pPr lvl="1"/>
            <a:r>
              <a:rPr lang="en-US" dirty="0"/>
              <a:t>Connectivity</a:t>
            </a:r>
          </a:p>
          <a:p>
            <a:pPr lvl="1"/>
            <a:r>
              <a:rPr lang="en-US" dirty="0"/>
              <a:t>Directness</a:t>
            </a:r>
          </a:p>
          <a:p>
            <a:pPr lvl="1"/>
            <a:r>
              <a:rPr lang="en-US" dirty="0"/>
              <a:t>Cohesion</a:t>
            </a:r>
          </a:p>
          <a:p>
            <a:pPr lvl="1"/>
            <a:r>
              <a:rPr lang="en-US" dirty="0"/>
              <a:t>Attractiveness</a:t>
            </a:r>
          </a:p>
          <a:p>
            <a:pPr lvl="1"/>
            <a:r>
              <a:rPr lang="en-US" dirty="0"/>
              <a:t>Unbroken flow </a:t>
            </a:r>
          </a:p>
          <a:p>
            <a:pPr lvl="1"/>
            <a:endParaRPr lang="en-US" dirty="0"/>
          </a:p>
        </p:txBody>
      </p:sp>
      <p:sp>
        <p:nvSpPr>
          <p:cNvPr id="4" name="Slide Number Placeholder 3">
            <a:extLst>
              <a:ext uri="{FF2B5EF4-FFF2-40B4-BE49-F238E27FC236}">
                <a16:creationId xmlns:a16="http://schemas.microsoft.com/office/drawing/2014/main" id="{C8CF71BF-E8F5-4D30-9E76-B951777EEF80}"/>
              </a:ext>
            </a:extLst>
          </p:cNvPr>
          <p:cNvSpPr>
            <a:spLocks noGrp="1"/>
          </p:cNvSpPr>
          <p:nvPr>
            <p:ph type="sldNum" sz="quarter" idx="12"/>
          </p:nvPr>
        </p:nvSpPr>
        <p:spPr/>
        <p:txBody>
          <a:bodyPr/>
          <a:lstStyle/>
          <a:p>
            <a:fld id="{588A7B10-5B59-5847-A2D4-DA6B67CC2B64}" type="slidenum">
              <a:rPr lang="en-US" smtClean="0"/>
              <a:t>32</a:t>
            </a:fld>
            <a:endParaRPr lang="en-US"/>
          </a:p>
        </p:txBody>
      </p:sp>
      <p:sp>
        <p:nvSpPr>
          <p:cNvPr id="6" name="TextBox 5">
            <a:extLst>
              <a:ext uri="{FF2B5EF4-FFF2-40B4-BE49-F238E27FC236}">
                <a16:creationId xmlns:a16="http://schemas.microsoft.com/office/drawing/2014/main" id="{3568BDE7-68A3-4E4F-B899-F3B85ABF250A}"/>
              </a:ext>
            </a:extLst>
          </p:cNvPr>
          <p:cNvSpPr txBox="1"/>
          <p:nvPr/>
        </p:nvSpPr>
        <p:spPr>
          <a:xfrm>
            <a:off x="3503834" y="4296485"/>
            <a:ext cx="3135312" cy="261610"/>
          </a:xfrm>
          <a:prstGeom prst="rect">
            <a:avLst/>
          </a:prstGeom>
          <a:noFill/>
        </p:spPr>
        <p:txBody>
          <a:bodyPr wrap="square" rtlCol="0">
            <a:spAutoFit/>
          </a:bodyPr>
          <a:lstStyle/>
          <a:p>
            <a:pPr algn="r"/>
            <a:r>
              <a:rPr lang="en-US" sz="1050" i="1" dirty="0"/>
              <a:t>FHWA, Bikeway Selection Guide</a:t>
            </a:r>
          </a:p>
        </p:txBody>
      </p:sp>
      <p:pic>
        <p:nvPicPr>
          <p:cNvPr id="7" name="Picture 6" descr="Symbol for Safety ">
            <a:extLst>
              <a:ext uri="{FF2B5EF4-FFF2-40B4-BE49-F238E27FC236}">
                <a16:creationId xmlns:a16="http://schemas.microsoft.com/office/drawing/2014/main" id="{8C6BE583-D4CE-41F1-A193-3471494ABCA9}"/>
              </a:ext>
            </a:extLst>
          </p:cNvPr>
          <p:cNvPicPr>
            <a:picLocks noChangeAspect="1"/>
          </p:cNvPicPr>
          <p:nvPr/>
        </p:nvPicPr>
        <p:blipFill>
          <a:blip r:embed="rId3"/>
          <a:stretch>
            <a:fillRect/>
          </a:stretch>
        </p:blipFill>
        <p:spPr>
          <a:xfrm>
            <a:off x="2901757" y="2271712"/>
            <a:ext cx="695060" cy="676275"/>
          </a:xfrm>
          <a:prstGeom prst="rect">
            <a:avLst/>
          </a:prstGeom>
        </p:spPr>
      </p:pic>
      <p:pic>
        <p:nvPicPr>
          <p:cNvPr id="8" name="Picture 7" descr="Symbol for Comfort">
            <a:extLst>
              <a:ext uri="{FF2B5EF4-FFF2-40B4-BE49-F238E27FC236}">
                <a16:creationId xmlns:a16="http://schemas.microsoft.com/office/drawing/2014/main" id="{69581934-CBC8-4088-8A66-114313453134}"/>
              </a:ext>
            </a:extLst>
          </p:cNvPr>
          <p:cNvPicPr>
            <a:picLocks noChangeAspect="1"/>
          </p:cNvPicPr>
          <p:nvPr/>
        </p:nvPicPr>
        <p:blipFill>
          <a:blip r:embed="rId4"/>
          <a:stretch>
            <a:fillRect/>
          </a:stretch>
        </p:blipFill>
        <p:spPr>
          <a:xfrm>
            <a:off x="3464658" y="2956750"/>
            <a:ext cx="704850" cy="666750"/>
          </a:xfrm>
          <a:prstGeom prst="rect">
            <a:avLst/>
          </a:prstGeom>
        </p:spPr>
      </p:pic>
      <p:pic>
        <p:nvPicPr>
          <p:cNvPr id="9" name="Picture 8" descr="Symbol for Connectivity ">
            <a:extLst>
              <a:ext uri="{FF2B5EF4-FFF2-40B4-BE49-F238E27FC236}">
                <a16:creationId xmlns:a16="http://schemas.microsoft.com/office/drawing/2014/main" id="{955FAA4D-9EC2-4ED0-BAF0-D466B55EAB50}"/>
              </a:ext>
            </a:extLst>
          </p:cNvPr>
          <p:cNvPicPr>
            <a:picLocks noChangeAspect="1"/>
          </p:cNvPicPr>
          <p:nvPr/>
        </p:nvPicPr>
        <p:blipFill>
          <a:blip r:embed="rId5"/>
          <a:stretch>
            <a:fillRect/>
          </a:stretch>
        </p:blipFill>
        <p:spPr>
          <a:xfrm>
            <a:off x="4126492" y="2323095"/>
            <a:ext cx="628650" cy="676275"/>
          </a:xfrm>
          <a:prstGeom prst="rect">
            <a:avLst/>
          </a:prstGeom>
        </p:spPr>
      </p:pic>
      <p:pic>
        <p:nvPicPr>
          <p:cNvPr id="10" name="Picture 9" descr="Symbol for Directness ">
            <a:extLst>
              <a:ext uri="{FF2B5EF4-FFF2-40B4-BE49-F238E27FC236}">
                <a16:creationId xmlns:a16="http://schemas.microsoft.com/office/drawing/2014/main" id="{53E79EFF-945F-4E8E-B4BD-16BA87227663}"/>
              </a:ext>
            </a:extLst>
          </p:cNvPr>
          <p:cNvPicPr>
            <a:picLocks noChangeAspect="1"/>
          </p:cNvPicPr>
          <p:nvPr/>
        </p:nvPicPr>
        <p:blipFill>
          <a:blip r:embed="rId6"/>
          <a:stretch>
            <a:fillRect/>
          </a:stretch>
        </p:blipFill>
        <p:spPr>
          <a:xfrm>
            <a:off x="4974494" y="2903368"/>
            <a:ext cx="581025" cy="685800"/>
          </a:xfrm>
          <a:prstGeom prst="rect">
            <a:avLst/>
          </a:prstGeom>
        </p:spPr>
      </p:pic>
      <p:pic>
        <p:nvPicPr>
          <p:cNvPr id="11" name="Picture 10" descr="Symbol for Cohesion">
            <a:extLst>
              <a:ext uri="{FF2B5EF4-FFF2-40B4-BE49-F238E27FC236}">
                <a16:creationId xmlns:a16="http://schemas.microsoft.com/office/drawing/2014/main" id="{700CC5A2-4307-40FE-BE73-6C650F89931D}"/>
              </a:ext>
            </a:extLst>
          </p:cNvPr>
          <p:cNvPicPr>
            <a:picLocks noChangeAspect="1"/>
          </p:cNvPicPr>
          <p:nvPr/>
        </p:nvPicPr>
        <p:blipFill rotWithShape="1">
          <a:blip r:embed="rId7"/>
          <a:srcRect b="6579"/>
          <a:stretch/>
        </p:blipFill>
        <p:spPr>
          <a:xfrm>
            <a:off x="5449109" y="2233612"/>
            <a:ext cx="704850" cy="676275"/>
          </a:xfrm>
          <a:prstGeom prst="rect">
            <a:avLst/>
          </a:prstGeom>
        </p:spPr>
      </p:pic>
      <p:pic>
        <p:nvPicPr>
          <p:cNvPr id="12" name="Picture 11" descr="Symbol for Attractiveness ">
            <a:extLst>
              <a:ext uri="{FF2B5EF4-FFF2-40B4-BE49-F238E27FC236}">
                <a16:creationId xmlns:a16="http://schemas.microsoft.com/office/drawing/2014/main" id="{866DE652-9A76-4226-B85D-F10722430ABD}"/>
              </a:ext>
            </a:extLst>
          </p:cNvPr>
          <p:cNvPicPr>
            <a:picLocks noChangeAspect="1"/>
          </p:cNvPicPr>
          <p:nvPr/>
        </p:nvPicPr>
        <p:blipFill>
          <a:blip r:embed="rId8"/>
          <a:stretch>
            <a:fillRect/>
          </a:stretch>
        </p:blipFill>
        <p:spPr>
          <a:xfrm>
            <a:off x="6139066" y="2902718"/>
            <a:ext cx="771525" cy="704850"/>
          </a:xfrm>
          <a:prstGeom prst="rect">
            <a:avLst/>
          </a:prstGeom>
        </p:spPr>
      </p:pic>
      <p:pic>
        <p:nvPicPr>
          <p:cNvPr id="13" name="Picture 12" descr="Symbol for Unbroken Flow ">
            <a:extLst>
              <a:ext uri="{FF2B5EF4-FFF2-40B4-BE49-F238E27FC236}">
                <a16:creationId xmlns:a16="http://schemas.microsoft.com/office/drawing/2014/main" id="{2486FF14-DD70-47A8-B1F9-ABF5147282A7}"/>
              </a:ext>
            </a:extLst>
          </p:cNvPr>
          <p:cNvPicPr>
            <a:picLocks noChangeAspect="1"/>
          </p:cNvPicPr>
          <p:nvPr/>
        </p:nvPicPr>
        <p:blipFill rotWithShape="1">
          <a:blip r:embed="rId9"/>
          <a:srcRect t="1" b="57"/>
          <a:stretch/>
        </p:blipFill>
        <p:spPr>
          <a:xfrm>
            <a:off x="6780233" y="2176149"/>
            <a:ext cx="695325" cy="780601"/>
          </a:xfrm>
          <a:prstGeom prst="rect">
            <a:avLst/>
          </a:prstGeom>
        </p:spPr>
      </p:pic>
    </p:spTree>
    <p:extLst>
      <p:ext uri="{BB962C8B-B14F-4D97-AF65-F5344CB8AC3E}">
        <p14:creationId xmlns:p14="http://schemas.microsoft.com/office/powerpoint/2010/main" val="16693748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rot="5400000">
            <a:off x="1733601" y="-1216286"/>
            <a:ext cx="1567263" cy="4300606"/>
          </a:xfrm>
        </p:spPr>
        <p:txBody>
          <a:bodyPr vert="vert270"/>
          <a:lstStyle/>
          <a:p>
            <a:r>
              <a:rPr lang="en-US" dirty="0"/>
              <a:t>Bikeway Degree of Separation</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33</a:t>
            </a:fld>
            <a:endParaRPr lang="en-US"/>
          </a:p>
        </p:txBody>
      </p:sp>
      <p:pic>
        <p:nvPicPr>
          <p:cNvPr id="9" name="Picture 8" descr="Description of the various bikeway degrees of separation: signed routes (no pavement markings), shared lane markings, on-street bike lanes, on-street buffered bike lanes, separated bike lanes, off street trails/sidepaths ">
            <a:extLst>
              <a:ext uri="{FF2B5EF4-FFF2-40B4-BE49-F238E27FC236}">
                <a16:creationId xmlns:a16="http://schemas.microsoft.com/office/drawing/2014/main" id="{C52933A4-4538-41FF-B2CF-73A81900C8AE}"/>
              </a:ext>
            </a:extLst>
          </p:cNvPr>
          <p:cNvPicPr>
            <a:picLocks noChangeAspect="1"/>
          </p:cNvPicPr>
          <p:nvPr/>
        </p:nvPicPr>
        <p:blipFill>
          <a:blip r:embed="rId3"/>
          <a:stretch>
            <a:fillRect/>
          </a:stretch>
        </p:blipFill>
        <p:spPr>
          <a:xfrm>
            <a:off x="4572000" y="0"/>
            <a:ext cx="3278490" cy="5143500"/>
          </a:xfrm>
          <a:prstGeom prst="rect">
            <a:avLst/>
          </a:prstGeom>
        </p:spPr>
      </p:pic>
      <p:sp>
        <p:nvSpPr>
          <p:cNvPr id="6" name="TextBox 5">
            <a:extLst>
              <a:ext uri="{FF2B5EF4-FFF2-40B4-BE49-F238E27FC236}">
                <a16:creationId xmlns:a16="http://schemas.microsoft.com/office/drawing/2014/main" id="{AFEA1144-691B-47FC-9F72-7DDCCDC027B5}"/>
              </a:ext>
            </a:extLst>
          </p:cNvPr>
          <p:cNvSpPr txBox="1"/>
          <p:nvPr/>
        </p:nvSpPr>
        <p:spPr>
          <a:xfrm>
            <a:off x="7770198" y="4881890"/>
            <a:ext cx="580091"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9355381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84B5B-30DC-4B29-91BF-B9E1574DDBB8}"/>
              </a:ext>
            </a:extLst>
          </p:cNvPr>
          <p:cNvSpPr>
            <a:spLocks noGrp="1"/>
          </p:cNvSpPr>
          <p:nvPr>
            <p:ph type="title"/>
          </p:nvPr>
        </p:nvSpPr>
        <p:spPr/>
        <p:txBody>
          <a:bodyPr/>
          <a:lstStyle/>
          <a:p>
            <a:r>
              <a:rPr lang="en-US" dirty="0"/>
              <a:t>Separated Bike Lanes</a:t>
            </a:r>
          </a:p>
        </p:txBody>
      </p:sp>
      <p:sp>
        <p:nvSpPr>
          <p:cNvPr id="3" name="Content Placeholder 2">
            <a:extLst>
              <a:ext uri="{FF2B5EF4-FFF2-40B4-BE49-F238E27FC236}">
                <a16:creationId xmlns:a16="http://schemas.microsoft.com/office/drawing/2014/main" id="{F11643F8-D8C3-43BC-A43F-7A45C218209F}"/>
              </a:ext>
            </a:extLst>
          </p:cNvPr>
          <p:cNvSpPr>
            <a:spLocks noGrp="1"/>
          </p:cNvSpPr>
          <p:nvPr>
            <p:ph idx="1"/>
          </p:nvPr>
        </p:nvSpPr>
        <p:spPr>
          <a:xfrm>
            <a:off x="359508" y="1200150"/>
            <a:ext cx="4212492" cy="3600450"/>
          </a:xfrm>
        </p:spPr>
        <p:txBody>
          <a:bodyPr>
            <a:normAutofit/>
          </a:bodyPr>
          <a:lstStyle/>
          <a:p>
            <a:r>
              <a:rPr lang="en-US" dirty="0"/>
              <a:t>Exclusive facility for bicyclists physically separated from motor vehicle traffic</a:t>
            </a:r>
          </a:p>
          <a:p>
            <a:r>
              <a:rPr lang="en-US" dirty="0"/>
              <a:t>Integral to the development of low-stress bicycle networks</a:t>
            </a:r>
          </a:p>
          <a:p>
            <a:pPr lvl="1"/>
            <a:r>
              <a:rPr lang="en-US" dirty="0"/>
              <a:t>Enhance safety for all road users</a:t>
            </a:r>
          </a:p>
          <a:p>
            <a:pPr lvl="1"/>
            <a:r>
              <a:rPr lang="en-US" dirty="0"/>
              <a:t>Encourage more bicycling</a:t>
            </a:r>
          </a:p>
          <a:p>
            <a:pPr lvl="1"/>
            <a:r>
              <a:rPr lang="en-US" dirty="0"/>
              <a:t>Preferred by bicyclists and motorists alike </a:t>
            </a:r>
          </a:p>
          <a:p>
            <a:pPr lvl="1"/>
            <a:endParaRPr lang="en-US" dirty="0"/>
          </a:p>
        </p:txBody>
      </p:sp>
      <p:sp>
        <p:nvSpPr>
          <p:cNvPr id="4" name="Slide Number Placeholder 3">
            <a:extLst>
              <a:ext uri="{FF2B5EF4-FFF2-40B4-BE49-F238E27FC236}">
                <a16:creationId xmlns:a16="http://schemas.microsoft.com/office/drawing/2014/main" id="{BB646E35-CA46-4A4C-B4E7-9A5D69387365}"/>
              </a:ext>
            </a:extLst>
          </p:cNvPr>
          <p:cNvSpPr>
            <a:spLocks noGrp="1"/>
          </p:cNvSpPr>
          <p:nvPr>
            <p:ph type="sldNum" sz="quarter" idx="12"/>
          </p:nvPr>
        </p:nvSpPr>
        <p:spPr/>
        <p:txBody>
          <a:bodyPr/>
          <a:lstStyle/>
          <a:p>
            <a:fld id="{588A7B10-5B59-5847-A2D4-DA6B67CC2B64}" type="slidenum">
              <a:rPr lang="en-US" smtClean="0"/>
              <a:t>34</a:t>
            </a:fld>
            <a:endParaRPr lang="en-US"/>
          </a:p>
        </p:txBody>
      </p:sp>
      <p:pic>
        <p:nvPicPr>
          <p:cNvPr id="5" name="Picture 4" descr="Separated bike lane with a curb buffer ">
            <a:extLst>
              <a:ext uri="{FF2B5EF4-FFF2-40B4-BE49-F238E27FC236}">
                <a16:creationId xmlns:a16="http://schemas.microsoft.com/office/drawing/2014/main" id="{F8286A98-AEF6-4FF5-871C-386575723E60}"/>
              </a:ext>
            </a:extLst>
          </p:cNvPr>
          <p:cNvPicPr>
            <a:picLocks noChangeAspect="1"/>
          </p:cNvPicPr>
          <p:nvPr/>
        </p:nvPicPr>
        <p:blipFill>
          <a:blip r:embed="rId3"/>
          <a:stretch>
            <a:fillRect/>
          </a:stretch>
        </p:blipFill>
        <p:spPr>
          <a:xfrm>
            <a:off x="4475748" y="1340518"/>
            <a:ext cx="3603921" cy="2602832"/>
          </a:xfrm>
          <a:prstGeom prst="rect">
            <a:avLst/>
          </a:prstGeom>
        </p:spPr>
      </p:pic>
      <p:sp>
        <p:nvSpPr>
          <p:cNvPr id="7" name="TextBox 6">
            <a:extLst>
              <a:ext uri="{FF2B5EF4-FFF2-40B4-BE49-F238E27FC236}">
                <a16:creationId xmlns:a16="http://schemas.microsoft.com/office/drawing/2014/main" id="{8BE53CA7-86B8-4774-9C15-874E58D36667}"/>
              </a:ext>
            </a:extLst>
          </p:cNvPr>
          <p:cNvSpPr txBox="1"/>
          <p:nvPr/>
        </p:nvSpPr>
        <p:spPr>
          <a:xfrm>
            <a:off x="5021749" y="3895390"/>
            <a:ext cx="3135312" cy="261610"/>
          </a:xfrm>
          <a:prstGeom prst="rect">
            <a:avLst/>
          </a:prstGeom>
          <a:noFill/>
        </p:spPr>
        <p:txBody>
          <a:bodyPr wrap="square" rtlCol="0">
            <a:spAutoFit/>
          </a:bodyPr>
          <a:lstStyle/>
          <a:p>
            <a:pPr algn="r"/>
            <a:r>
              <a:rPr lang="en-US" sz="1050" i="1" dirty="0"/>
              <a:t>FHWA, Separated Bike Lane Guide </a:t>
            </a:r>
          </a:p>
        </p:txBody>
      </p:sp>
    </p:spTree>
    <p:extLst>
      <p:ext uri="{BB962C8B-B14F-4D97-AF65-F5344CB8AC3E}">
        <p14:creationId xmlns:p14="http://schemas.microsoft.com/office/powerpoint/2010/main" val="12504450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90E65-A747-43B4-922F-36559587E2A6}"/>
              </a:ext>
            </a:extLst>
          </p:cNvPr>
          <p:cNvSpPr>
            <a:spLocks noGrp="1"/>
          </p:cNvSpPr>
          <p:nvPr>
            <p:ph type="title"/>
          </p:nvPr>
        </p:nvSpPr>
        <p:spPr/>
        <p:txBody>
          <a:bodyPr/>
          <a:lstStyle/>
          <a:p>
            <a:r>
              <a:rPr lang="en-US" dirty="0"/>
              <a:t>Separated Bike Lanes</a:t>
            </a:r>
          </a:p>
        </p:txBody>
      </p:sp>
      <p:sp>
        <p:nvSpPr>
          <p:cNvPr id="4" name="Slide Number Placeholder 3">
            <a:extLst>
              <a:ext uri="{FF2B5EF4-FFF2-40B4-BE49-F238E27FC236}">
                <a16:creationId xmlns:a16="http://schemas.microsoft.com/office/drawing/2014/main" id="{C067DE23-3C6C-4D3A-99A5-EDD43805C79E}"/>
              </a:ext>
            </a:extLst>
          </p:cNvPr>
          <p:cNvSpPr>
            <a:spLocks noGrp="1"/>
          </p:cNvSpPr>
          <p:nvPr>
            <p:ph type="sldNum" sz="quarter" idx="12"/>
          </p:nvPr>
        </p:nvSpPr>
        <p:spPr/>
        <p:txBody>
          <a:bodyPr/>
          <a:lstStyle/>
          <a:p>
            <a:fld id="{588A7B10-5B59-5847-A2D4-DA6B67CC2B64}" type="slidenum">
              <a:rPr lang="en-US" smtClean="0"/>
              <a:t>35</a:t>
            </a:fld>
            <a:endParaRPr lang="en-US"/>
          </a:p>
        </p:txBody>
      </p:sp>
      <p:sp>
        <p:nvSpPr>
          <p:cNvPr id="9" name="Content Placeholder 8">
            <a:extLst>
              <a:ext uri="{FF2B5EF4-FFF2-40B4-BE49-F238E27FC236}">
                <a16:creationId xmlns:a16="http://schemas.microsoft.com/office/drawing/2014/main" id="{73362D6B-AD09-4B09-B066-F9FC54C8B700}"/>
              </a:ext>
            </a:extLst>
          </p:cNvPr>
          <p:cNvSpPr>
            <a:spLocks noGrp="1"/>
          </p:cNvSpPr>
          <p:nvPr>
            <p:ph idx="1"/>
          </p:nvPr>
        </p:nvSpPr>
        <p:spPr>
          <a:xfrm>
            <a:off x="359508" y="1200150"/>
            <a:ext cx="4114353" cy="3600450"/>
          </a:xfrm>
        </p:spPr>
        <p:txBody>
          <a:bodyPr>
            <a:normAutofit/>
          </a:bodyPr>
          <a:lstStyle/>
          <a:p>
            <a:r>
              <a:rPr lang="en-US" dirty="0"/>
              <a:t>Once an SBL has been identified, the design process can be summarized by these four steps:</a:t>
            </a:r>
          </a:p>
          <a:p>
            <a:pPr lvl="1"/>
            <a:r>
              <a:rPr lang="en-US" dirty="0"/>
              <a:t>Establish directional and width criteria</a:t>
            </a:r>
          </a:p>
          <a:p>
            <a:pPr lvl="1"/>
            <a:r>
              <a:rPr lang="en-US" dirty="0"/>
              <a:t>Select forms of separation</a:t>
            </a:r>
          </a:p>
          <a:p>
            <a:pPr lvl="1"/>
            <a:r>
              <a:rPr lang="en-US" dirty="0"/>
              <a:t>Identify midblock design challenges and solutions</a:t>
            </a:r>
          </a:p>
          <a:p>
            <a:pPr lvl="1"/>
            <a:r>
              <a:rPr lang="en-US" dirty="0"/>
              <a:t>Develop intersection design </a:t>
            </a:r>
          </a:p>
          <a:p>
            <a:endParaRPr lang="en-US" dirty="0"/>
          </a:p>
          <a:p>
            <a:endParaRPr lang="en-US" dirty="0"/>
          </a:p>
          <a:p>
            <a:endParaRPr lang="en-US" dirty="0"/>
          </a:p>
        </p:txBody>
      </p:sp>
      <p:sp>
        <p:nvSpPr>
          <p:cNvPr id="11" name="TextBox 10">
            <a:extLst>
              <a:ext uri="{FF2B5EF4-FFF2-40B4-BE49-F238E27FC236}">
                <a16:creationId xmlns:a16="http://schemas.microsoft.com/office/drawing/2014/main" id="{B9905E23-D8F5-436B-B80B-BFF2CD99DC2B}"/>
              </a:ext>
            </a:extLst>
          </p:cNvPr>
          <p:cNvSpPr txBox="1"/>
          <p:nvPr/>
        </p:nvSpPr>
        <p:spPr>
          <a:xfrm>
            <a:off x="6523399" y="4649814"/>
            <a:ext cx="1013255" cy="253916"/>
          </a:xfrm>
          <a:prstGeom prst="rect">
            <a:avLst/>
          </a:prstGeom>
          <a:noFill/>
        </p:spPr>
        <p:txBody>
          <a:bodyPr wrap="square" rtlCol="0">
            <a:spAutoFit/>
          </a:bodyPr>
          <a:lstStyle/>
          <a:p>
            <a:pPr algn="r"/>
            <a:r>
              <a:rPr lang="en-US" sz="1050" i="1" dirty="0"/>
              <a:t>NYC DOT</a:t>
            </a:r>
          </a:p>
        </p:txBody>
      </p:sp>
      <p:pic>
        <p:nvPicPr>
          <p:cNvPr id="3" name="Picture 2" descr="Separated bike lane with delineator posts in NYC">
            <a:extLst>
              <a:ext uri="{FF2B5EF4-FFF2-40B4-BE49-F238E27FC236}">
                <a16:creationId xmlns:a16="http://schemas.microsoft.com/office/drawing/2014/main" id="{046B5EA6-9BD7-44C2-B81B-ACC2238BDD13}"/>
              </a:ext>
            </a:extLst>
          </p:cNvPr>
          <p:cNvPicPr>
            <a:picLocks noChangeAspect="1"/>
          </p:cNvPicPr>
          <p:nvPr/>
        </p:nvPicPr>
        <p:blipFill rotWithShape="1">
          <a:blip r:embed="rId3"/>
          <a:srcRect b="5826"/>
          <a:stretch/>
        </p:blipFill>
        <p:spPr>
          <a:xfrm>
            <a:off x="4670140" y="1200150"/>
            <a:ext cx="2866514" cy="3464518"/>
          </a:xfrm>
          <a:prstGeom prst="rect">
            <a:avLst/>
          </a:prstGeom>
        </p:spPr>
      </p:pic>
    </p:spTree>
    <p:extLst>
      <p:ext uri="{BB962C8B-B14F-4D97-AF65-F5344CB8AC3E}">
        <p14:creationId xmlns:p14="http://schemas.microsoft.com/office/powerpoint/2010/main" val="38507182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E5E31-3FA8-4230-8608-55C6F6418C09}"/>
              </a:ext>
            </a:extLst>
          </p:cNvPr>
          <p:cNvSpPr>
            <a:spLocks noGrp="1"/>
          </p:cNvSpPr>
          <p:nvPr>
            <p:ph type="title"/>
          </p:nvPr>
        </p:nvSpPr>
        <p:spPr/>
        <p:txBody>
          <a:bodyPr/>
          <a:lstStyle/>
          <a:p>
            <a:r>
              <a:rPr lang="en-US" dirty="0"/>
              <a:t>SBL Four-Step Design:</a:t>
            </a:r>
          </a:p>
        </p:txBody>
      </p:sp>
      <p:sp>
        <p:nvSpPr>
          <p:cNvPr id="3" name="Content Placeholder 2">
            <a:extLst>
              <a:ext uri="{FF2B5EF4-FFF2-40B4-BE49-F238E27FC236}">
                <a16:creationId xmlns:a16="http://schemas.microsoft.com/office/drawing/2014/main" id="{70D487F0-35B4-4A66-AA2A-DF068AE56786}"/>
              </a:ext>
            </a:extLst>
          </p:cNvPr>
          <p:cNvSpPr>
            <a:spLocks noGrp="1"/>
          </p:cNvSpPr>
          <p:nvPr>
            <p:ph idx="1"/>
          </p:nvPr>
        </p:nvSpPr>
        <p:spPr>
          <a:xfrm>
            <a:off x="359508" y="1063229"/>
            <a:ext cx="7620000" cy="3737371"/>
          </a:xfrm>
        </p:spPr>
        <p:txBody>
          <a:bodyPr>
            <a:normAutofit fontScale="92500" lnSpcReduction="10000"/>
          </a:bodyPr>
          <a:lstStyle/>
          <a:p>
            <a:r>
              <a:rPr lang="en-US" dirty="0"/>
              <a:t>Direction and width</a:t>
            </a:r>
          </a:p>
          <a:p>
            <a:pPr lvl="1"/>
            <a:r>
              <a:rPr lang="en-US" dirty="0"/>
              <a:t>Reduce conflicts with turning vehicles, provide sufficient width for safe operations and ease of maintenance, and ensure predictable behavior by the street users</a:t>
            </a:r>
          </a:p>
          <a:p>
            <a:r>
              <a:rPr lang="en-US" dirty="0"/>
              <a:t>Form of separation</a:t>
            </a:r>
          </a:p>
          <a:p>
            <a:pPr lvl="1"/>
            <a:r>
              <a:rPr lang="en-US" dirty="0"/>
              <a:t>Delineator posts, bollards, concrete barrier, raised median, planters, raised lanes, parked cars, parking stops</a:t>
            </a:r>
          </a:p>
          <a:p>
            <a:r>
              <a:rPr lang="en-US" dirty="0"/>
              <a:t>Midblock considerations</a:t>
            </a:r>
          </a:p>
          <a:p>
            <a:pPr lvl="1"/>
            <a:r>
              <a:rPr lang="en-US" dirty="0"/>
              <a:t>Driveways, transit stops, accessible parking, loading zones</a:t>
            </a:r>
          </a:p>
          <a:p>
            <a:r>
              <a:rPr lang="en-US" dirty="0"/>
              <a:t>Intersection design</a:t>
            </a:r>
          </a:p>
          <a:p>
            <a:pPr lvl="1"/>
            <a:r>
              <a:rPr lang="en-US" dirty="0"/>
              <a:t>Turning movements, intersection design, signalization strategies, signal phasing, bicycle turning movements</a:t>
            </a:r>
          </a:p>
        </p:txBody>
      </p:sp>
      <p:sp>
        <p:nvSpPr>
          <p:cNvPr id="4" name="Slide Number Placeholder 3">
            <a:extLst>
              <a:ext uri="{FF2B5EF4-FFF2-40B4-BE49-F238E27FC236}">
                <a16:creationId xmlns:a16="http://schemas.microsoft.com/office/drawing/2014/main" id="{8CBEC57E-B6C2-4242-843D-59B451711EA3}"/>
              </a:ext>
            </a:extLst>
          </p:cNvPr>
          <p:cNvSpPr>
            <a:spLocks noGrp="1"/>
          </p:cNvSpPr>
          <p:nvPr>
            <p:ph type="sldNum" sz="quarter" idx="12"/>
          </p:nvPr>
        </p:nvSpPr>
        <p:spPr/>
        <p:txBody>
          <a:bodyPr/>
          <a:lstStyle/>
          <a:p>
            <a:fld id="{588A7B10-5B59-5847-A2D4-DA6B67CC2B64}" type="slidenum">
              <a:rPr lang="en-US" smtClean="0"/>
              <a:t>36</a:t>
            </a:fld>
            <a:endParaRPr lang="en-US"/>
          </a:p>
        </p:txBody>
      </p:sp>
    </p:spTree>
    <p:extLst>
      <p:ext uri="{BB962C8B-B14F-4D97-AF65-F5344CB8AC3E}">
        <p14:creationId xmlns:p14="http://schemas.microsoft.com/office/powerpoint/2010/main" val="3164305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9BECAE5-6F67-436D-B9B3-DB489EE13B8C}"/>
              </a:ext>
            </a:extLst>
          </p:cNvPr>
          <p:cNvSpPr>
            <a:spLocks noGrp="1"/>
          </p:cNvSpPr>
          <p:nvPr>
            <p:ph type="sldNum" sz="quarter" idx="12"/>
          </p:nvPr>
        </p:nvSpPr>
        <p:spPr/>
        <p:txBody>
          <a:bodyPr/>
          <a:lstStyle/>
          <a:p>
            <a:fld id="{588A7B10-5B59-5847-A2D4-DA6B67CC2B64}" type="slidenum">
              <a:rPr lang="en-US" smtClean="0"/>
              <a:t>37</a:t>
            </a:fld>
            <a:endParaRPr lang="en-US"/>
          </a:p>
        </p:txBody>
      </p:sp>
      <p:pic>
        <p:nvPicPr>
          <p:cNvPr id="3074" name="Picture 2" descr="Child rides bike on separated bike lane in Austin, TX">
            <a:extLst>
              <a:ext uri="{FF2B5EF4-FFF2-40B4-BE49-F238E27FC236}">
                <a16:creationId xmlns:a16="http://schemas.microsoft.com/office/drawing/2014/main" id="{26C7CDD5-AC1C-4521-BA1B-FA55435F9D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941" r="1279" b="25671"/>
          <a:stretch/>
        </p:blipFill>
        <p:spPr bwMode="auto">
          <a:xfrm>
            <a:off x="4261282" y="2647731"/>
            <a:ext cx="2741683" cy="216056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Separated bike lane with delineator posts in St. Louis, MO">
            <a:extLst>
              <a:ext uri="{FF2B5EF4-FFF2-40B4-BE49-F238E27FC236}">
                <a16:creationId xmlns:a16="http://schemas.microsoft.com/office/drawing/2014/main" id="{F12226DD-9E49-4DD2-91A0-F87DAF6F1B9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5296" r="5495" b="6843"/>
          <a:stretch/>
        </p:blipFill>
        <p:spPr bwMode="auto">
          <a:xfrm>
            <a:off x="1448190" y="319949"/>
            <a:ext cx="2741683" cy="223654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Man rides bike on separated bike lane in Seattle, WA">
            <a:extLst>
              <a:ext uri="{FF2B5EF4-FFF2-40B4-BE49-F238E27FC236}">
                <a16:creationId xmlns:a16="http://schemas.microsoft.com/office/drawing/2014/main" id="{542A79F4-E642-4E8F-8975-B86106CDF82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495"/>
          <a:stretch/>
        </p:blipFill>
        <p:spPr bwMode="auto">
          <a:xfrm>
            <a:off x="1448189" y="2647730"/>
            <a:ext cx="2741683" cy="217582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Separated bike lane in Decatur, GA">
            <a:extLst>
              <a:ext uri="{FF2B5EF4-FFF2-40B4-BE49-F238E27FC236}">
                <a16:creationId xmlns:a16="http://schemas.microsoft.com/office/drawing/2014/main" id="{910072A1-71D3-44A9-92F0-B5C07FC5B07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739" r="7140" b="5565"/>
          <a:stretch/>
        </p:blipFill>
        <p:spPr bwMode="auto">
          <a:xfrm>
            <a:off x="4261282" y="319949"/>
            <a:ext cx="2741684" cy="223654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8B0618C-6AC8-44DD-A0B7-C067F7EE8804}"/>
              </a:ext>
            </a:extLst>
          </p:cNvPr>
          <p:cNvSpPr txBox="1"/>
          <p:nvPr/>
        </p:nvSpPr>
        <p:spPr>
          <a:xfrm>
            <a:off x="7045737" y="4569635"/>
            <a:ext cx="1013255" cy="253916"/>
          </a:xfrm>
          <a:prstGeom prst="rect">
            <a:avLst/>
          </a:prstGeom>
          <a:noFill/>
        </p:spPr>
        <p:txBody>
          <a:bodyPr wrap="square" rtlCol="0">
            <a:spAutoFit/>
          </a:bodyPr>
          <a:lstStyle/>
          <a:p>
            <a:r>
              <a:rPr lang="en-US" sz="1050" i="1" dirty="0"/>
              <a:t>Austin, TX</a:t>
            </a:r>
          </a:p>
        </p:txBody>
      </p:sp>
      <p:sp>
        <p:nvSpPr>
          <p:cNvPr id="12" name="TextBox 11">
            <a:extLst>
              <a:ext uri="{FF2B5EF4-FFF2-40B4-BE49-F238E27FC236}">
                <a16:creationId xmlns:a16="http://schemas.microsoft.com/office/drawing/2014/main" id="{2A47751B-8E3D-429F-BAD2-731D60759621}"/>
              </a:ext>
            </a:extLst>
          </p:cNvPr>
          <p:cNvSpPr txBox="1"/>
          <p:nvPr/>
        </p:nvSpPr>
        <p:spPr>
          <a:xfrm>
            <a:off x="7064621" y="2317834"/>
            <a:ext cx="1013255" cy="253916"/>
          </a:xfrm>
          <a:prstGeom prst="rect">
            <a:avLst/>
          </a:prstGeom>
          <a:noFill/>
        </p:spPr>
        <p:txBody>
          <a:bodyPr wrap="square" rtlCol="0">
            <a:spAutoFit/>
          </a:bodyPr>
          <a:lstStyle/>
          <a:p>
            <a:r>
              <a:rPr lang="en-US" sz="1050" i="1" dirty="0"/>
              <a:t>Decatur, GA</a:t>
            </a:r>
          </a:p>
        </p:txBody>
      </p:sp>
      <p:sp>
        <p:nvSpPr>
          <p:cNvPr id="13" name="TextBox 12">
            <a:extLst>
              <a:ext uri="{FF2B5EF4-FFF2-40B4-BE49-F238E27FC236}">
                <a16:creationId xmlns:a16="http://schemas.microsoft.com/office/drawing/2014/main" id="{71EB0A18-F96E-4E71-8E32-EA713203A8A2}"/>
              </a:ext>
            </a:extLst>
          </p:cNvPr>
          <p:cNvSpPr txBox="1"/>
          <p:nvPr/>
        </p:nvSpPr>
        <p:spPr>
          <a:xfrm>
            <a:off x="434934" y="2317834"/>
            <a:ext cx="1013255" cy="253916"/>
          </a:xfrm>
          <a:prstGeom prst="rect">
            <a:avLst/>
          </a:prstGeom>
          <a:noFill/>
        </p:spPr>
        <p:txBody>
          <a:bodyPr wrap="square" rtlCol="0">
            <a:spAutoFit/>
          </a:bodyPr>
          <a:lstStyle/>
          <a:p>
            <a:pPr algn="r"/>
            <a:r>
              <a:rPr lang="en-US" sz="1050" i="1" dirty="0"/>
              <a:t>St. Louis, MO</a:t>
            </a:r>
          </a:p>
        </p:txBody>
      </p:sp>
      <p:sp>
        <p:nvSpPr>
          <p:cNvPr id="14" name="TextBox 13">
            <a:extLst>
              <a:ext uri="{FF2B5EF4-FFF2-40B4-BE49-F238E27FC236}">
                <a16:creationId xmlns:a16="http://schemas.microsoft.com/office/drawing/2014/main" id="{7D270132-8D69-4B27-9ACC-FECB61A8B6C2}"/>
              </a:ext>
            </a:extLst>
          </p:cNvPr>
          <p:cNvSpPr txBox="1"/>
          <p:nvPr/>
        </p:nvSpPr>
        <p:spPr>
          <a:xfrm>
            <a:off x="434934" y="4569635"/>
            <a:ext cx="1013255" cy="253916"/>
          </a:xfrm>
          <a:prstGeom prst="rect">
            <a:avLst/>
          </a:prstGeom>
          <a:noFill/>
        </p:spPr>
        <p:txBody>
          <a:bodyPr wrap="square" rtlCol="0">
            <a:spAutoFit/>
          </a:bodyPr>
          <a:lstStyle/>
          <a:p>
            <a:pPr algn="r"/>
            <a:r>
              <a:rPr lang="en-US" sz="1050" i="1" dirty="0"/>
              <a:t>Seattle, WA</a:t>
            </a:r>
          </a:p>
        </p:txBody>
      </p:sp>
    </p:spTree>
    <p:extLst>
      <p:ext uri="{BB962C8B-B14F-4D97-AF65-F5344CB8AC3E}">
        <p14:creationId xmlns:p14="http://schemas.microsoft.com/office/powerpoint/2010/main" val="36515629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42DA5-A5AA-4FF8-B702-60FCD41CBD32}"/>
              </a:ext>
            </a:extLst>
          </p:cNvPr>
          <p:cNvSpPr>
            <a:spLocks noGrp="1"/>
          </p:cNvSpPr>
          <p:nvPr>
            <p:ph type="title"/>
          </p:nvPr>
        </p:nvSpPr>
        <p:spPr/>
        <p:txBody>
          <a:bodyPr/>
          <a:lstStyle/>
          <a:p>
            <a:r>
              <a:rPr lang="en-US" dirty="0"/>
              <a:t>On-Street Bike Lanes</a:t>
            </a:r>
          </a:p>
        </p:txBody>
      </p:sp>
      <p:sp>
        <p:nvSpPr>
          <p:cNvPr id="3" name="Content Placeholder 2">
            <a:extLst>
              <a:ext uri="{FF2B5EF4-FFF2-40B4-BE49-F238E27FC236}">
                <a16:creationId xmlns:a16="http://schemas.microsoft.com/office/drawing/2014/main" id="{A3AF11DD-567F-4C0E-B111-31F8E3437220}"/>
              </a:ext>
            </a:extLst>
          </p:cNvPr>
          <p:cNvSpPr>
            <a:spLocks noGrp="1"/>
          </p:cNvSpPr>
          <p:nvPr>
            <p:ph idx="1"/>
          </p:nvPr>
        </p:nvSpPr>
        <p:spPr/>
        <p:txBody>
          <a:bodyPr/>
          <a:lstStyle/>
          <a:p>
            <a:r>
              <a:rPr lang="en-US" dirty="0"/>
              <a:t>Designated by pavement markings and signs</a:t>
            </a:r>
          </a:p>
          <a:p>
            <a:r>
              <a:rPr lang="en-US" dirty="0"/>
              <a:t>Recommended width: 5-6’</a:t>
            </a:r>
          </a:p>
          <a:p>
            <a:r>
              <a:rPr lang="en-US" dirty="0"/>
              <a:t>On-street marking width: 7’</a:t>
            </a:r>
          </a:p>
        </p:txBody>
      </p:sp>
      <p:sp>
        <p:nvSpPr>
          <p:cNvPr id="4" name="Slide Number Placeholder 3">
            <a:extLst>
              <a:ext uri="{FF2B5EF4-FFF2-40B4-BE49-F238E27FC236}">
                <a16:creationId xmlns:a16="http://schemas.microsoft.com/office/drawing/2014/main" id="{69F9D575-9763-4059-9920-58ABCE3B146E}"/>
              </a:ext>
            </a:extLst>
          </p:cNvPr>
          <p:cNvSpPr>
            <a:spLocks noGrp="1"/>
          </p:cNvSpPr>
          <p:nvPr>
            <p:ph type="sldNum" sz="quarter" idx="12"/>
          </p:nvPr>
        </p:nvSpPr>
        <p:spPr/>
        <p:txBody>
          <a:bodyPr/>
          <a:lstStyle/>
          <a:p>
            <a:fld id="{588A7B10-5B59-5847-A2D4-DA6B67CC2B64}" type="slidenum">
              <a:rPr lang="en-US" smtClean="0"/>
              <a:t>38</a:t>
            </a:fld>
            <a:endParaRPr lang="en-US"/>
          </a:p>
        </p:txBody>
      </p:sp>
      <p:pic>
        <p:nvPicPr>
          <p:cNvPr id="2050" name="Picture 2" descr="On-street bike lane in Asheville ">
            <a:extLst>
              <a:ext uri="{FF2B5EF4-FFF2-40B4-BE49-F238E27FC236}">
                <a16:creationId xmlns:a16="http://schemas.microsoft.com/office/drawing/2014/main" id="{5981E4DA-CD60-4C81-A0EC-074AC829A25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711" b="10817"/>
          <a:stretch/>
        </p:blipFill>
        <p:spPr bwMode="auto">
          <a:xfrm>
            <a:off x="4624096" y="1887068"/>
            <a:ext cx="2553683" cy="287414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n rides bike on a on-street bike lane next to traffic ">
            <a:extLst>
              <a:ext uri="{FF2B5EF4-FFF2-40B4-BE49-F238E27FC236}">
                <a16:creationId xmlns:a16="http://schemas.microsoft.com/office/drawing/2014/main" id="{A0F31086-27F6-42FC-9FDC-7C2CA595436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038" r="8110" b="17840"/>
          <a:stretch/>
        </p:blipFill>
        <p:spPr bwMode="auto">
          <a:xfrm>
            <a:off x="1376633" y="2476221"/>
            <a:ext cx="3133816" cy="228499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9D7BD53-7D24-4EC6-AA36-CA18507C7624}"/>
              </a:ext>
            </a:extLst>
          </p:cNvPr>
          <p:cNvSpPr txBox="1"/>
          <p:nvPr/>
        </p:nvSpPr>
        <p:spPr>
          <a:xfrm>
            <a:off x="2358841" y="4777376"/>
            <a:ext cx="2146880" cy="253916"/>
          </a:xfrm>
          <a:prstGeom prst="rect">
            <a:avLst/>
          </a:prstGeom>
          <a:noFill/>
        </p:spPr>
        <p:txBody>
          <a:bodyPr wrap="square" rtlCol="0">
            <a:spAutoFit/>
          </a:bodyPr>
          <a:lstStyle/>
          <a:p>
            <a:pPr algn="r"/>
            <a:r>
              <a:rPr lang="en-US" sz="1050" i="1" dirty="0"/>
              <a:t>Pedbikeimages.org – Dan Burden</a:t>
            </a:r>
          </a:p>
        </p:txBody>
      </p:sp>
      <p:sp>
        <p:nvSpPr>
          <p:cNvPr id="8" name="TextBox 7">
            <a:extLst>
              <a:ext uri="{FF2B5EF4-FFF2-40B4-BE49-F238E27FC236}">
                <a16:creationId xmlns:a16="http://schemas.microsoft.com/office/drawing/2014/main" id="{1A71793D-AA04-4A60-A8EF-857DE34BDBA3}"/>
              </a:ext>
            </a:extLst>
          </p:cNvPr>
          <p:cNvSpPr txBox="1"/>
          <p:nvPr/>
        </p:nvSpPr>
        <p:spPr>
          <a:xfrm>
            <a:off x="4747200" y="4761214"/>
            <a:ext cx="2430579" cy="253916"/>
          </a:xfrm>
          <a:prstGeom prst="rect">
            <a:avLst/>
          </a:prstGeom>
          <a:noFill/>
        </p:spPr>
        <p:txBody>
          <a:bodyPr wrap="square" rtlCol="0">
            <a:spAutoFit/>
          </a:bodyPr>
          <a:lstStyle/>
          <a:p>
            <a:pPr algn="r"/>
            <a:r>
              <a:rPr lang="en-US" sz="1050" i="1" dirty="0"/>
              <a:t>Pedbikeimages.org – </a:t>
            </a:r>
            <a:r>
              <a:rPr lang="en-US" sz="1050" i="1" dirty="0" err="1"/>
              <a:t>Lyubov</a:t>
            </a:r>
            <a:r>
              <a:rPr lang="en-US" sz="1050" i="1" dirty="0"/>
              <a:t> Zuyeva</a:t>
            </a:r>
          </a:p>
        </p:txBody>
      </p:sp>
    </p:spTree>
    <p:extLst>
      <p:ext uri="{BB962C8B-B14F-4D97-AF65-F5344CB8AC3E}">
        <p14:creationId xmlns:p14="http://schemas.microsoft.com/office/powerpoint/2010/main" val="5538589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82473-5590-4DFB-8AB5-48AA74DCF52F}"/>
              </a:ext>
            </a:extLst>
          </p:cNvPr>
          <p:cNvSpPr>
            <a:spLocks noGrp="1"/>
          </p:cNvSpPr>
          <p:nvPr>
            <p:ph type="title"/>
          </p:nvPr>
        </p:nvSpPr>
        <p:spPr/>
        <p:txBody>
          <a:bodyPr/>
          <a:lstStyle/>
          <a:p>
            <a:r>
              <a:rPr lang="en-US" sz="4400" dirty="0"/>
              <a:t>On-Street Bike Lanes: Door Zone</a:t>
            </a:r>
          </a:p>
        </p:txBody>
      </p:sp>
      <p:sp>
        <p:nvSpPr>
          <p:cNvPr id="4" name="Slide Number Placeholder 3">
            <a:extLst>
              <a:ext uri="{FF2B5EF4-FFF2-40B4-BE49-F238E27FC236}">
                <a16:creationId xmlns:a16="http://schemas.microsoft.com/office/drawing/2014/main" id="{721483EB-A7C4-4F26-9043-0443AEFEAC7D}"/>
              </a:ext>
            </a:extLst>
          </p:cNvPr>
          <p:cNvSpPr>
            <a:spLocks noGrp="1"/>
          </p:cNvSpPr>
          <p:nvPr>
            <p:ph type="sldNum" sz="quarter" idx="12"/>
          </p:nvPr>
        </p:nvSpPr>
        <p:spPr/>
        <p:txBody>
          <a:bodyPr/>
          <a:lstStyle/>
          <a:p>
            <a:fld id="{588A7B10-5B59-5847-A2D4-DA6B67CC2B64}" type="slidenum">
              <a:rPr lang="en-US" smtClean="0"/>
              <a:t>39</a:t>
            </a:fld>
            <a:endParaRPr lang="en-US"/>
          </a:p>
        </p:txBody>
      </p:sp>
      <p:pic>
        <p:nvPicPr>
          <p:cNvPr id="1026" name="Picture 2" descr="Man prepares to open the door of a car which is parked directly next to an on-street bike lane ">
            <a:extLst>
              <a:ext uri="{FF2B5EF4-FFF2-40B4-BE49-F238E27FC236}">
                <a16:creationId xmlns:a16="http://schemas.microsoft.com/office/drawing/2014/main" id="{4B29531A-D8C7-432C-BEDC-DD3C062FE086}"/>
              </a:ext>
            </a:extLst>
          </p:cNvPr>
          <p:cNvPicPr>
            <a:picLocks noChangeAspect="1" noChangeArrowheads="1"/>
          </p:cNvPicPr>
          <p:nvPr/>
        </p:nvPicPr>
        <p:blipFill>
          <a:blip r:embed="rId3"/>
          <a:srcRect/>
          <a:stretch/>
        </p:blipFill>
        <p:spPr bwMode="auto">
          <a:xfrm>
            <a:off x="4243526" y="1188621"/>
            <a:ext cx="3904659" cy="2830877"/>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028" name="Picture 4" descr="Parked car next to an on-street bike lane which makes the bike lane a door zone ">
            <a:extLst>
              <a:ext uri="{FF2B5EF4-FFF2-40B4-BE49-F238E27FC236}">
                <a16:creationId xmlns:a16="http://schemas.microsoft.com/office/drawing/2014/main" id="{26BB090C-5482-4567-A634-9EB0CD3AE2CA}"/>
              </a:ext>
            </a:extLst>
          </p:cNvPr>
          <p:cNvPicPr>
            <a:picLocks noChangeAspect="1" noChangeArrowheads="1"/>
          </p:cNvPicPr>
          <p:nvPr/>
        </p:nvPicPr>
        <p:blipFill>
          <a:blip r:embed="rId4"/>
          <a:srcRect/>
          <a:stretch/>
        </p:blipFill>
        <p:spPr bwMode="auto">
          <a:xfrm>
            <a:off x="299362" y="1188621"/>
            <a:ext cx="3784368" cy="2838275"/>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EE66A69-A9ED-4E12-86E4-3E9D7D6A39D2}"/>
              </a:ext>
            </a:extLst>
          </p:cNvPr>
          <p:cNvSpPr txBox="1"/>
          <p:nvPr/>
        </p:nvSpPr>
        <p:spPr>
          <a:xfrm>
            <a:off x="6019778" y="4026896"/>
            <a:ext cx="2146880" cy="253916"/>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2475383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Traditional Engineering Approach</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002438"/>
            <a:ext cx="7620000" cy="2795201"/>
          </a:xfrm>
        </p:spPr>
        <p:txBody>
          <a:bodyPr>
            <a:normAutofit lnSpcReduction="10000"/>
          </a:bodyPr>
          <a:lstStyle/>
          <a:p>
            <a:r>
              <a:rPr lang="en-US" dirty="0"/>
              <a:t>Capacity</a:t>
            </a:r>
          </a:p>
          <a:p>
            <a:pPr lvl="1"/>
            <a:r>
              <a:rPr lang="en-US" dirty="0"/>
              <a:t>Calculate the number of trips that will be generated by this facility</a:t>
            </a:r>
          </a:p>
          <a:p>
            <a:pPr lvl="1"/>
            <a:r>
              <a:rPr lang="en-US" dirty="0"/>
              <a:t>Assess the current capacity of the roadway</a:t>
            </a:r>
          </a:p>
          <a:p>
            <a:pPr lvl="1"/>
            <a:r>
              <a:rPr lang="en-US" dirty="0"/>
              <a:t>Determine changes to existing design to accommodate increased traffic</a:t>
            </a:r>
          </a:p>
          <a:p>
            <a:pPr lvl="1"/>
            <a:r>
              <a:rPr lang="en-US" dirty="0"/>
              <a:t>Determine parking and access needs</a:t>
            </a:r>
          </a:p>
          <a:p>
            <a:pPr lvl="1"/>
            <a:r>
              <a:rPr lang="en-US" dirty="0"/>
              <a:t>Assess traffic control</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a:t>
            </a:fld>
            <a:endParaRPr lang="en-US" dirty="0"/>
          </a:p>
        </p:txBody>
      </p:sp>
      <p:pic>
        <p:nvPicPr>
          <p:cNvPr id="5" name="Picture 4" descr="Cover for the ITE Trip Generation Manual ">
            <a:extLst>
              <a:ext uri="{FF2B5EF4-FFF2-40B4-BE49-F238E27FC236}">
                <a16:creationId xmlns:a16="http://schemas.microsoft.com/office/drawing/2014/main" id="{04E6C26B-206B-44C3-B4C4-9345B3C084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4377" y="3392901"/>
            <a:ext cx="1155034" cy="149350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over for A Policy on Geometric Design of Highways and Streets ">
            <a:extLst>
              <a:ext uri="{FF2B5EF4-FFF2-40B4-BE49-F238E27FC236}">
                <a16:creationId xmlns:a16="http://schemas.microsoft.com/office/drawing/2014/main" id="{11A8C142-E3D9-431A-9367-3905D60067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8571" y="3427358"/>
            <a:ext cx="1153286" cy="14915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over for the Highway Capacity manual from the Transportation Research Board ">
            <a:extLst>
              <a:ext uri="{FF2B5EF4-FFF2-40B4-BE49-F238E27FC236}">
                <a16:creationId xmlns:a16="http://schemas.microsoft.com/office/drawing/2014/main" id="{F9010CBD-8EED-48EB-AE2B-88152781D724}"/>
              </a:ext>
            </a:extLst>
          </p:cNvPr>
          <p:cNvPicPr>
            <a:picLocks noChangeAspect="1"/>
          </p:cNvPicPr>
          <p:nvPr/>
        </p:nvPicPr>
        <p:blipFill>
          <a:blip r:embed="rId5"/>
          <a:stretch>
            <a:fillRect/>
          </a:stretch>
        </p:blipFill>
        <p:spPr>
          <a:xfrm>
            <a:off x="5546255" y="3427358"/>
            <a:ext cx="1279967" cy="1373503"/>
          </a:xfrm>
          <a:prstGeom prst="rect">
            <a:avLst/>
          </a:prstGeom>
        </p:spPr>
      </p:pic>
    </p:spTree>
    <p:extLst>
      <p:ext uri="{BB962C8B-B14F-4D97-AF65-F5344CB8AC3E}">
        <p14:creationId xmlns:p14="http://schemas.microsoft.com/office/powerpoint/2010/main" val="29054120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E8828-6840-4586-A5F6-E515A8BA70B8}"/>
              </a:ext>
            </a:extLst>
          </p:cNvPr>
          <p:cNvSpPr>
            <a:spLocks noGrp="1"/>
          </p:cNvSpPr>
          <p:nvPr>
            <p:ph type="title"/>
          </p:nvPr>
        </p:nvSpPr>
        <p:spPr/>
        <p:txBody>
          <a:bodyPr/>
          <a:lstStyle/>
          <a:p>
            <a:r>
              <a:rPr lang="en-US" dirty="0"/>
              <a:t>Bike Boxes</a:t>
            </a:r>
          </a:p>
        </p:txBody>
      </p:sp>
      <p:sp>
        <p:nvSpPr>
          <p:cNvPr id="3" name="Content Placeholder 2">
            <a:extLst>
              <a:ext uri="{FF2B5EF4-FFF2-40B4-BE49-F238E27FC236}">
                <a16:creationId xmlns:a16="http://schemas.microsoft.com/office/drawing/2014/main" id="{F962EC87-ED8C-4E1D-B9CB-66D21FDB4052}"/>
              </a:ext>
            </a:extLst>
          </p:cNvPr>
          <p:cNvSpPr>
            <a:spLocks noGrp="1"/>
          </p:cNvSpPr>
          <p:nvPr>
            <p:ph idx="1"/>
          </p:nvPr>
        </p:nvSpPr>
        <p:spPr>
          <a:xfrm>
            <a:off x="359508" y="1200150"/>
            <a:ext cx="4212492" cy="3600450"/>
          </a:xfrm>
        </p:spPr>
        <p:txBody>
          <a:bodyPr/>
          <a:lstStyle/>
          <a:p>
            <a:r>
              <a:rPr lang="en-US" dirty="0"/>
              <a:t>Advance stop lines 3-5 m (~10-16 ft) ahead of cars at intersections</a:t>
            </a:r>
          </a:p>
          <a:p>
            <a:r>
              <a:rPr lang="en-US" dirty="0"/>
              <a:t>Enhance cyclist visibility and safety </a:t>
            </a:r>
          </a:p>
          <a:p>
            <a:r>
              <a:rPr lang="en-US" dirty="0"/>
              <a:t>In Copenhagen, 117 intersections equipped with advance stop lines, traffic signal priority, and special lane markings for cyclists </a:t>
            </a:r>
          </a:p>
        </p:txBody>
      </p:sp>
      <p:sp>
        <p:nvSpPr>
          <p:cNvPr id="4" name="Slide Number Placeholder 3">
            <a:extLst>
              <a:ext uri="{FF2B5EF4-FFF2-40B4-BE49-F238E27FC236}">
                <a16:creationId xmlns:a16="http://schemas.microsoft.com/office/drawing/2014/main" id="{6B8FC210-9B8B-4274-844C-E67E860E7B22}"/>
              </a:ext>
            </a:extLst>
          </p:cNvPr>
          <p:cNvSpPr>
            <a:spLocks noGrp="1"/>
          </p:cNvSpPr>
          <p:nvPr>
            <p:ph type="sldNum" sz="quarter" idx="12"/>
          </p:nvPr>
        </p:nvSpPr>
        <p:spPr/>
        <p:txBody>
          <a:bodyPr/>
          <a:lstStyle/>
          <a:p>
            <a:fld id="{588A7B10-5B59-5847-A2D4-DA6B67CC2B64}" type="slidenum">
              <a:rPr lang="en-US" smtClean="0"/>
              <a:t>40</a:t>
            </a:fld>
            <a:endParaRPr lang="en-US"/>
          </a:p>
        </p:txBody>
      </p:sp>
      <p:pic>
        <p:nvPicPr>
          <p:cNvPr id="6" name="Picture 5" descr="A cyclist waits to cross an intersection on her bike in a green bike box ">
            <a:extLst>
              <a:ext uri="{FF2B5EF4-FFF2-40B4-BE49-F238E27FC236}">
                <a16:creationId xmlns:a16="http://schemas.microsoft.com/office/drawing/2014/main" id="{0E16CE30-9BDD-45EA-B076-D054B73C38FE}"/>
              </a:ext>
            </a:extLst>
          </p:cNvPr>
          <p:cNvPicPr>
            <a:picLocks noChangeAspect="1"/>
          </p:cNvPicPr>
          <p:nvPr/>
        </p:nvPicPr>
        <p:blipFill rotWithShape="1">
          <a:blip r:embed="rId3"/>
          <a:srcRect l="27280" b="13844"/>
          <a:stretch/>
        </p:blipFill>
        <p:spPr>
          <a:xfrm>
            <a:off x="4493785" y="1277303"/>
            <a:ext cx="3485723" cy="2747257"/>
          </a:xfrm>
          <a:prstGeom prst="rect">
            <a:avLst/>
          </a:prstGeom>
        </p:spPr>
      </p:pic>
      <p:sp>
        <p:nvSpPr>
          <p:cNvPr id="7" name="TextBox 6">
            <a:extLst>
              <a:ext uri="{FF2B5EF4-FFF2-40B4-BE49-F238E27FC236}">
                <a16:creationId xmlns:a16="http://schemas.microsoft.com/office/drawing/2014/main" id="{D36C15F9-AA4C-417D-A832-7CCC2405AA3B}"/>
              </a:ext>
            </a:extLst>
          </p:cNvPr>
          <p:cNvSpPr txBox="1"/>
          <p:nvPr/>
        </p:nvSpPr>
        <p:spPr>
          <a:xfrm>
            <a:off x="5534637" y="3981540"/>
            <a:ext cx="2548897" cy="253916"/>
          </a:xfrm>
          <a:prstGeom prst="rect">
            <a:avLst/>
          </a:prstGeom>
          <a:noFill/>
        </p:spPr>
        <p:txBody>
          <a:bodyPr wrap="square" rtlCol="0">
            <a:spAutoFit/>
          </a:bodyPr>
          <a:lstStyle/>
          <a:p>
            <a:pPr algn="r"/>
            <a:r>
              <a:rPr lang="en-US" sz="1050" i="1" dirty="0"/>
              <a:t>Pedbikeimages.org – Toole Design Group</a:t>
            </a:r>
          </a:p>
        </p:txBody>
      </p:sp>
    </p:spTree>
    <p:extLst>
      <p:ext uri="{BB962C8B-B14F-4D97-AF65-F5344CB8AC3E}">
        <p14:creationId xmlns:p14="http://schemas.microsoft.com/office/powerpoint/2010/main" val="16691651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73597-7AC0-4B48-A8F6-D5B110257A0B}"/>
              </a:ext>
            </a:extLst>
          </p:cNvPr>
          <p:cNvSpPr>
            <a:spLocks noGrp="1"/>
          </p:cNvSpPr>
          <p:nvPr>
            <p:ph type="title"/>
          </p:nvPr>
        </p:nvSpPr>
        <p:spPr/>
        <p:txBody>
          <a:bodyPr/>
          <a:lstStyle/>
          <a:p>
            <a:r>
              <a:rPr lang="en-US" sz="3200" dirty="0"/>
              <a:t>Resurfacing: Opportunity for Bicycle Network Development</a:t>
            </a:r>
          </a:p>
        </p:txBody>
      </p:sp>
      <p:sp>
        <p:nvSpPr>
          <p:cNvPr id="3" name="Content Placeholder 2">
            <a:extLst>
              <a:ext uri="{FF2B5EF4-FFF2-40B4-BE49-F238E27FC236}">
                <a16:creationId xmlns:a16="http://schemas.microsoft.com/office/drawing/2014/main" id="{55644504-2FA3-4FDD-833F-104525435509}"/>
              </a:ext>
            </a:extLst>
          </p:cNvPr>
          <p:cNvSpPr>
            <a:spLocks noGrp="1"/>
          </p:cNvSpPr>
          <p:nvPr>
            <p:ph idx="1"/>
          </p:nvPr>
        </p:nvSpPr>
        <p:spPr>
          <a:xfrm>
            <a:off x="359508" y="1200150"/>
            <a:ext cx="3647008" cy="3600450"/>
          </a:xfrm>
        </p:spPr>
        <p:txBody>
          <a:bodyPr>
            <a:normAutofit lnSpcReduction="10000"/>
          </a:bodyPr>
          <a:lstStyle/>
          <a:p>
            <a:r>
              <a:rPr lang="en-US" altLang="en-US" sz="2400" dirty="0"/>
              <a:t>Methods for retrofitting bike lanes on existing streets:</a:t>
            </a:r>
          </a:p>
          <a:p>
            <a:pPr lvl="1"/>
            <a:r>
              <a:rPr lang="en-US" altLang="en-US" sz="2200" dirty="0"/>
              <a:t>Reduction of travel lane width</a:t>
            </a:r>
          </a:p>
          <a:p>
            <a:pPr lvl="1"/>
            <a:r>
              <a:rPr lang="en-US" altLang="en-US" sz="2200" dirty="0"/>
              <a:t>Road diet</a:t>
            </a:r>
          </a:p>
          <a:p>
            <a:pPr lvl="1"/>
            <a:r>
              <a:rPr lang="en-US" altLang="en-US" sz="2200" dirty="0"/>
              <a:t>Removal, narrowing, or reconfiguration of parking</a:t>
            </a:r>
          </a:p>
          <a:p>
            <a:pPr lvl="1"/>
            <a:r>
              <a:rPr lang="en-US" altLang="en-US" sz="2200" dirty="0"/>
              <a:t>Other design options</a:t>
            </a:r>
          </a:p>
          <a:p>
            <a:endParaRPr lang="en-US" dirty="0"/>
          </a:p>
        </p:txBody>
      </p:sp>
      <p:sp>
        <p:nvSpPr>
          <p:cNvPr id="4" name="Slide Number Placeholder 3">
            <a:extLst>
              <a:ext uri="{FF2B5EF4-FFF2-40B4-BE49-F238E27FC236}">
                <a16:creationId xmlns:a16="http://schemas.microsoft.com/office/drawing/2014/main" id="{6195FDDF-76FD-46F5-A8F5-1E20D888C1B8}"/>
              </a:ext>
            </a:extLst>
          </p:cNvPr>
          <p:cNvSpPr>
            <a:spLocks noGrp="1"/>
          </p:cNvSpPr>
          <p:nvPr>
            <p:ph type="sldNum" sz="quarter" idx="12"/>
          </p:nvPr>
        </p:nvSpPr>
        <p:spPr/>
        <p:txBody>
          <a:bodyPr/>
          <a:lstStyle/>
          <a:p>
            <a:fld id="{588A7B10-5B59-5847-A2D4-DA6B67CC2B64}" type="slidenum">
              <a:rPr lang="en-US" smtClean="0"/>
              <a:t>41</a:t>
            </a:fld>
            <a:endParaRPr lang="en-US"/>
          </a:p>
        </p:txBody>
      </p:sp>
      <p:pic>
        <p:nvPicPr>
          <p:cNvPr id="5" name="Picture 4" descr="Road prior to resurfacing with no bike lane and road after resurfacing with an on-street bike lane ">
            <a:extLst>
              <a:ext uri="{FF2B5EF4-FFF2-40B4-BE49-F238E27FC236}">
                <a16:creationId xmlns:a16="http://schemas.microsoft.com/office/drawing/2014/main" id="{F44D6272-CAF4-4602-B2EF-5CE4CF02176A}"/>
              </a:ext>
            </a:extLst>
          </p:cNvPr>
          <p:cNvPicPr>
            <a:picLocks noChangeAspect="1"/>
          </p:cNvPicPr>
          <p:nvPr/>
        </p:nvPicPr>
        <p:blipFill>
          <a:blip r:embed="rId3"/>
          <a:stretch>
            <a:fillRect/>
          </a:stretch>
        </p:blipFill>
        <p:spPr>
          <a:xfrm>
            <a:off x="4897845" y="1063229"/>
            <a:ext cx="2644922" cy="3871076"/>
          </a:xfrm>
          <a:prstGeom prst="rect">
            <a:avLst/>
          </a:prstGeom>
        </p:spPr>
      </p:pic>
      <p:sp>
        <p:nvSpPr>
          <p:cNvPr id="8" name="TextBox 7">
            <a:extLst>
              <a:ext uri="{FF2B5EF4-FFF2-40B4-BE49-F238E27FC236}">
                <a16:creationId xmlns:a16="http://schemas.microsoft.com/office/drawing/2014/main" id="{541588E9-ECF3-4F59-AF8B-53D6AB41777A}"/>
              </a:ext>
            </a:extLst>
          </p:cNvPr>
          <p:cNvSpPr txBox="1"/>
          <p:nvPr/>
        </p:nvSpPr>
        <p:spPr>
          <a:xfrm>
            <a:off x="2925893" y="4905660"/>
            <a:ext cx="4716379" cy="253916"/>
          </a:xfrm>
          <a:prstGeom prst="rect">
            <a:avLst/>
          </a:prstGeom>
          <a:noFill/>
        </p:spPr>
        <p:txBody>
          <a:bodyPr wrap="square" rtlCol="0">
            <a:spAutoFit/>
          </a:bodyPr>
          <a:lstStyle/>
          <a:p>
            <a:pPr algn="r"/>
            <a:r>
              <a:rPr lang="en-US" sz="1050" i="1" dirty="0"/>
              <a:t>Randy </a:t>
            </a:r>
            <a:r>
              <a:rPr lang="en-US" sz="1050" i="1" dirty="0" err="1"/>
              <a:t>Dittberner</a:t>
            </a:r>
            <a:r>
              <a:rPr lang="en-US" sz="1050" i="1" dirty="0"/>
              <a:t>, Virginia DOT</a:t>
            </a:r>
          </a:p>
        </p:txBody>
      </p:sp>
    </p:spTree>
    <p:extLst>
      <p:ext uri="{BB962C8B-B14F-4D97-AF65-F5344CB8AC3E}">
        <p14:creationId xmlns:p14="http://schemas.microsoft.com/office/powerpoint/2010/main" val="11698694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EE9ED-443A-40EB-9474-538070EE4CE4}"/>
              </a:ext>
            </a:extLst>
          </p:cNvPr>
          <p:cNvSpPr>
            <a:spLocks noGrp="1"/>
          </p:cNvSpPr>
          <p:nvPr>
            <p:ph type="title"/>
          </p:nvPr>
        </p:nvSpPr>
        <p:spPr/>
        <p:txBody>
          <a:bodyPr/>
          <a:lstStyle/>
          <a:p>
            <a:r>
              <a:rPr lang="en-US" dirty="0"/>
              <a:t>Shared Roadways</a:t>
            </a:r>
          </a:p>
        </p:txBody>
      </p:sp>
      <p:sp>
        <p:nvSpPr>
          <p:cNvPr id="3" name="Content Placeholder 2">
            <a:extLst>
              <a:ext uri="{FF2B5EF4-FFF2-40B4-BE49-F238E27FC236}">
                <a16:creationId xmlns:a16="http://schemas.microsoft.com/office/drawing/2014/main" id="{D62FD449-0ED8-4D7B-9AA0-1244418A5263}"/>
              </a:ext>
            </a:extLst>
          </p:cNvPr>
          <p:cNvSpPr>
            <a:spLocks noGrp="1"/>
          </p:cNvSpPr>
          <p:nvPr>
            <p:ph idx="1"/>
          </p:nvPr>
        </p:nvSpPr>
        <p:spPr>
          <a:xfrm>
            <a:off x="359509" y="1200150"/>
            <a:ext cx="5089821" cy="3600450"/>
          </a:xfrm>
        </p:spPr>
        <p:txBody>
          <a:bodyPr>
            <a:normAutofit/>
          </a:bodyPr>
          <a:lstStyle/>
          <a:p>
            <a:r>
              <a:rPr lang="en-US" dirty="0"/>
              <a:t>A roadway open to both bicycle and motor vehicle travel where bicyclists and motorists negotiate the space</a:t>
            </a:r>
          </a:p>
          <a:p>
            <a:pPr lvl="1"/>
            <a:r>
              <a:rPr lang="en-US" dirty="0"/>
              <a:t>Lack of separation </a:t>
            </a:r>
          </a:p>
          <a:p>
            <a:pPr lvl="1"/>
            <a:r>
              <a:rPr lang="en-US" dirty="0"/>
              <a:t>Motorists have a large advantage</a:t>
            </a:r>
          </a:p>
          <a:p>
            <a:pPr lvl="1"/>
            <a:r>
              <a:rPr lang="en-US" dirty="0"/>
              <a:t>Creates stressful environment for bicyclists</a:t>
            </a:r>
          </a:p>
          <a:p>
            <a:pPr lvl="0">
              <a:buClr>
                <a:srgbClr val="A9A9A9"/>
              </a:buClr>
            </a:pPr>
            <a:r>
              <a:rPr lang="en-US" dirty="0">
                <a:solidFill>
                  <a:srgbClr val="2F2B20"/>
                </a:solidFill>
              </a:rPr>
              <a:t>Comfort and safety varies based on traffic operating speeds and volumes</a:t>
            </a:r>
          </a:p>
          <a:p>
            <a:pPr lvl="1"/>
            <a:endParaRPr lang="en-US" dirty="0"/>
          </a:p>
          <a:p>
            <a:pPr lvl="1"/>
            <a:endParaRPr lang="en-US" dirty="0"/>
          </a:p>
          <a:p>
            <a:endParaRPr lang="en-US" dirty="0"/>
          </a:p>
        </p:txBody>
      </p:sp>
      <p:sp>
        <p:nvSpPr>
          <p:cNvPr id="4" name="Slide Number Placeholder 3">
            <a:extLst>
              <a:ext uri="{FF2B5EF4-FFF2-40B4-BE49-F238E27FC236}">
                <a16:creationId xmlns:a16="http://schemas.microsoft.com/office/drawing/2014/main" id="{CF649BB8-DA7B-4CC3-BD99-137FCC429B36}"/>
              </a:ext>
            </a:extLst>
          </p:cNvPr>
          <p:cNvSpPr>
            <a:spLocks noGrp="1"/>
          </p:cNvSpPr>
          <p:nvPr>
            <p:ph type="sldNum" sz="quarter" idx="12"/>
          </p:nvPr>
        </p:nvSpPr>
        <p:spPr/>
        <p:txBody>
          <a:bodyPr/>
          <a:lstStyle/>
          <a:p>
            <a:fld id="{588A7B10-5B59-5847-A2D4-DA6B67CC2B64}" type="slidenum">
              <a:rPr lang="en-US" smtClean="0"/>
              <a:t>42</a:t>
            </a:fld>
            <a:endParaRPr lang="en-US"/>
          </a:p>
        </p:txBody>
      </p:sp>
      <p:pic>
        <p:nvPicPr>
          <p:cNvPr id="5" name="Picture 6" descr="Man rides his bike on a shared roadway with automobile traffic ">
            <a:extLst>
              <a:ext uri="{FF2B5EF4-FFF2-40B4-BE49-F238E27FC236}">
                <a16:creationId xmlns:a16="http://schemas.microsoft.com/office/drawing/2014/main" id="{473F17BE-0ADC-43B1-9599-471C2311B917}"/>
              </a:ext>
            </a:extLst>
          </p:cNvPr>
          <p:cNvPicPr>
            <a:picLocks noChangeAspect="1" noChangeArrowheads="1"/>
          </p:cNvPicPr>
          <p:nvPr/>
        </p:nvPicPr>
        <p:blipFill>
          <a:blip r:embed="rId3"/>
          <a:srcRect/>
          <a:stretch/>
        </p:blipFill>
        <p:spPr>
          <a:xfrm>
            <a:off x="5449330" y="1201645"/>
            <a:ext cx="2709112" cy="267282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B2495141-EC5D-41F9-B1B1-4C8796077664}"/>
              </a:ext>
            </a:extLst>
          </p:cNvPr>
          <p:cNvSpPr txBox="1"/>
          <p:nvPr/>
        </p:nvSpPr>
        <p:spPr>
          <a:xfrm>
            <a:off x="5097018" y="3829790"/>
            <a:ext cx="3135312" cy="261610"/>
          </a:xfrm>
          <a:prstGeom prst="rect">
            <a:avLst/>
          </a:prstGeom>
          <a:noFill/>
        </p:spPr>
        <p:txBody>
          <a:bodyPr wrap="square" rtlCol="0">
            <a:spAutoFit/>
          </a:bodyPr>
          <a:lstStyle/>
          <a:p>
            <a:pPr algn="r"/>
            <a:r>
              <a:rPr lang="en-US" sz="1050" i="1" dirty="0"/>
              <a:t>Pedbikeinfo.org – Carl Sundstrom </a:t>
            </a:r>
          </a:p>
        </p:txBody>
      </p:sp>
    </p:spTree>
    <p:extLst>
      <p:ext uri="{BB962C8B-B14F-4D97-AF65-F5344CB8AC3E}">
        <p14:creationId xmlns:p14="http://schemas.microsoft.com/office/powerpoint/2010/main" val="5993884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EE9ED-443A-40EB-9474-538070EE4CE4}"/>
              </a:ext>
            </a:extLst>
          </p:cNvPr>
          <p:cNvSpPr>
            <a:spLocks noGrp="1"/>
          </p:cNvSpPr>
          <p:nvPr>
            <p:ph type="title"/>
          </p:nvPr>
        </p:nvSpPr>
        <p:spPr/>
        <p:txBody>
          <a:bodyPr/>
          <a:lstStyle/>
          <a:p>
            <a:r>
              <a:rPr lang="en-US" sz="3600" dirty="0"/>
              <a:t>Shared Roadways – Bicycle Boulevards</a:t>
            </a:r>
          </a:p>
        </p:txBody>
      </p:sp>
      <p:sp>
        <p:nvSpPr>
          <p:cNvPr id="4" name="Slide Number Placeholder 3">
            <a:extLst>
              <a:ext uri="{FF2B5EF4-FFF2-40B4-BE49-F238E27FC236}">
                <a16:creationId xmlns:a16="http://schemas.microsoft.com/office/drawing/2014/main" id="{CF649BB8-DA7B-4CC3-BD99-137FCC429B36}"/>
              </a:ext>
            </a:extLst>
          </p:cNvPr>
          <p:cNvSpPr>
            <a:spLocks noGrp="1"/>
          </p:cNvSpPr>
          <p:nvPr>
            <p:ph type="sldNum" sz="quarter" idx="12"/>
          </p:nvPr>
        </p:nvSpPr>
        <p:spPr/>
        <p:txBody>
          <a:bodyPr/>
          <a:lstStyle/>
          <a:p>
            <a:fld id="{588A7B10-5B59-5847-A2D4-DA6B67CC2B64}" type="slidenum">
              <a:rPr lang="en-US" smtClean="0"/>
              <a:t>43</a:t>
            </a:fld>
            <a:endParaRPr lang="en-US"/>
          </a:p>
        </p:txBody>
      </p:sp>
      <p:sp>
        <p:nvSpPr>
          <p:cNvPr id="6" name="Content Placeholder 5">
            <a:extLst>
              <a:ext uri="{FF2B5EF4-FFF2-40B4-BE49-F238E27FC236}">
                <a16:creationId xmlns:a16="http://schemas.microsoft.com/office/drawing/2014/main" id="{B163BA87-50A3-4F3C-937B-7D9EEAFB652F}"/>
              </a:ext>
            </a:extLst>
          </p:cNvPr>
          <p:cNvSpPr>
            <a:spLocks noGrp="1"/>
          </p:cNvSpPr>
          <p:nvPr>
            <p:ph idx="1"/>
          </p:nvPr>
        </p:nvSpPr>
        <p:spPr>
          <a:xfrm>
            <a:off x="359508" y="1200150"/>
            <a:ext cx="3821875" cy="3600450"/>
          </a:xfrm>
        </p:spPr>
        <p:txBody>
          <a:bodyPr>
            <a:normAutofit/>
          </a:bodyPr>
          <a:lstStyle/>
          <a:p>
            <a:r>
              <a:rPr lang="en-US" dirty="0"/>
              <a:t>A low-stress roadway that offers priority to bicyclists</a:t>
            </a:r>
          </a:p>
          <a:p>
            <a:r>
              <a:rPr lang="en-US" dirty="0"/>
              <a:t>Combination of pavement markings, traffic calming, and route signs</a:t>
            </a:r>
          </a:p>
        </p:txBody>
      </p:sp>
      <p:sp>
        <p:nvSpPr>
          <p:cNvPr id="7" name="TextBox 6">
            <a:extLst>
              <a:ext uri="{FF2B5EF4-FFF2-40B4-BE49-F238E27FC236}">
                <a16:creationId xmlns:a16="http://schemas.microsoft.com/office/drawing/2014/main" id="{7D982CDB-1251-4172-AB51-3D54397F8FB3}"/>
              </a:ext>
            </a:extLst>
          </p:cNvPr>
          <p:cNvSpPr txBox="1"/>
          <p:nvPr/>
        </p:nvSpPr>
        <p:spPr>
          <a:xfrm>
            <a:off x="6384559" y="2983925"/>
            <a:ext cx="1658610" cy="415498"/>
          </a:xfrm>
          <a:prstGeom prst="rect">
            <a:avLst/>
          </a:prstGeom>
          <a:noFill/>
        </p:spPr>
        <p:txBody>
          <a:bodyPr wrap="square" rtlCol="0">
            <a:spAutoFit/>
          </a:bodyPr>
          <a:lstStyle/>
          <a:p>
            <a:pPr algn="r"/>
            <a:r>
              <a:rPr lang="en-US" sz="1050" i="1" dirty="0"/>
              <a:t>Pedbikeimages.org - Adam Fukushima</a:t>
            </a:r>
          </a:p>
        </p:txBody>
      </p:sp>
      <p:pic>
        <p:nvPicPr>
          <p:cNvPr id="3074" name="Picture 2" descr="Example of a bicycle boulevard in San Luis Obispo ">
            <a:extLst>
              <a:ext uri="{FF2B5EF4-FFF2-40B4-BE49-F238E27FC236}">
                <a16:creationId xmlns:a16="http://schemas.microsoft.com/office/drawing/2014/main" id="{C2308998-AC9B-48F8-B2A0-42D1A48330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668" b="10717"/>
          <a:stretch/>
        </p:blipFill>
        <p:spPr bwMode="auto">
          <a:xfrm>
            <a:off x="5370033" y="1083690"/>
            <a:ext cx="2673136" cy="19178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rtist rendering of a bicycle boulevard with pavement markings and traffic calming measures ">
            <a:extLst>
              <a:ext uri="{FF2B5EF4-FFF2-40B4-BE49-F238E27FC236}">
                <a16:creationId xmlns:a16="http://schemas.microsoft.com/office/drawing/2014/main" id="{532F3294-AB29-4EB8-8C82-2DE7FF650E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56939"/>
            <a:ext cx="6523862" cy="19968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27960233-F536-48A8-A6B1-913CFF5EF159}"/>
              </a:ext>
            </a:extLst>
          </p:cNvPr>
          <p:cNvSpPr txBox="1"/>
          <p:nvPr/>
        </p:nvSpPr>
        <p:spPr>
          <a:xfrm>
            <a:off x="3904642" y="4847631"/>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34563978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EC508-0D0D-4610-B471-7E88D4184E4D}"/>
              </a:ext>
            </a:extLst>
          </p:cNvPr>
          <p:cNvSpPr>
            <a:spLocks noGrp="1"/>
          </p:cNvSpPr>
          <p:nvPr>
            <p:ph type="title"/>
          </p:nvPr>
        </p:nvSpPr>
        <p:spPr/>
        <p:txBody>
          <a:bodyPr/>
          <a:lstStyle/>
          <a:p>
            <a:r>
              <a:rPr lang="en-US" dirty="0"/>
              <a:t>Shared Roadways - Europe </a:t>
            </a:r>
          </a:p>
        </p:txBody>
      </p:sp>
      <p:sp>
        <p:nvSpPr>
          <p:cNvPr id="3" name="Content Placeholder 2">
            <a:extLst>
              <a:ext uri="{FF2B5EF4-FFF2-40B4-BE49-F238E27FC236}">
                <a16:creationId xmlns:a16="http://schemas.microsoft.com/office/drawing/2014/main" id="{0EB8CCBF-86DB-4D2F-9370-3934D6FFAAB8}"/>
              </a:ext>
            </a:extLst>
          </p:cNvPr>
          <p:cNvSpPr>
            <a:spLocks noGrp="1"/>
          </p:cNvSpPr>
          <p:nvPr>
            <p:ph idx="1"/>
          </p:nvPr>
        </p:nvSpPr>
        <p:spPr/>
        <p:txBody>
          <a:bodyPr/>
          <a:lstStyle/>
          <a:p>
            <a:r>
              <a:rPr lang="en-US" dirty="0"/>
              <a:t>Many Dutch &amp; German residential streets are traffic-calmed to 30 km/h (~18.6 mi/h) or less</a:t>
            </a:r>
          </a:p>
          <a:p>
            <a:r>
              <a:rPr lang="en-US" dirty="0"/>
              <a:t>Many home zones where speed limit is “walking speed” (&lt;7 km/h or ~4.3 mi/h)</a:t>
            </a:r>
          </a:p>
          <a:p>
            <a:pPr lvl="1"/>
            <a:r>
              <a:rPr lang="en-US" dirty="0"/>
              <a:t>Permits walking, bicycling, and playing on the street </a:t>
            </a:r>
          </a:p>
          <a:p>
            <a:pPr lvl="1"/>
            <a:r>
              <a:rPr lang="en-US" dirty="0"/>
              <a:t>Implemented with few changes to street design </a:t>
            </a:r>
          </a:p>
          <a:p>
            <a:pPr lvl="1"/>
            <a:r>
              <a:rPr lang="en-US" dirty="0"/>
              <a:t>177 home zones in Freiburg, Germany </a:t>
            </a:r>
          </a:p>
          <a:p>
            <a:endParaRPr lang="en-US" dirty="0"/>
          </a:p>
        </p:txBody>
      </p:sp>
      <p:sp>
        <p:nvSpPr>
          <p:cNvPr id="4" name="Slide Number Placeholder 3">
            <a:extLst>
              <a:ext uri="{FF2B5EF4-FFF2-40B4-BE49-F238E27FC236}">
                <a16:creationId xmlns:a16="http://schemas.microsoft.com/office/drawing/2014/main" id="{2DDEDE94-CE8A-4580-BCCF-CB2937F8265A}"/>
              </a:ext>
            </a:extLst>
          </p:cNvPr>
          <p:cNvSpPr>
            <a:spLocks noGrp="1"/>
          </p:cNvSpPr>
          <p:nvPr>
            <p:ph type="sldNum" sz="quarter" idx="12"/>
          </p:nvPr>
        </p:nvSpPr>
        <p:spPr/>
        <p:txBody>
          <a:bodyPr/>
          <a:lstStyle/>
          <a:p>
            <a:fld id="{588A7B10-5B59-5847-A2D4-DA6B67CC2B64}" type="slidenum">
              <a:rPr lang="en-US" smtClean="0"/>
              <a:t>44</a:t>
            </a:fld>
            <a:endParaRPr lang="en-US"/>
          </a:p>
        </p:txBody>
      </p:sp>
    </p:spTree>
    <p:extLst>
      <p:ext uri="{BB962C8B-B14F-4D97-AF65-F5344CB8AC3E}">
        <p14:creationId xmlns:p14="http://schemas.microsoft.com/office/powerpoint/2010/main" val="25171880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CC60C-DD03-48B1-97D2-F584D502604E}"/>
              </a:ext>
            </a:extLst>
          </p:cNvPr>
          <p:cNvSpPr>
            <a:spLocks noGrp="1"/>
          </p:cNvSpPr>
          <p:nvPr>
            <p:ph type="title"/>
          </p:nvPr>
        </p:nvSpPr>
        <p:spPr/>
        <p:txBody>
          <a:bodyPr/>
          <a:lstStyle/>
          <a:p>
            <a:r>
              <a:rPr lang="en-US" dirty="0"/>
              <a:t>Walkways</a:t>
            </a:r>
          </a:p>
        </p:txBody>
      </p:sp>
      <p:sp>
        <p:nvSpPr>
          <p:cNvPr id="3" name="Text Placeholder 2">
            <a:extLst>
              <a:ext uri="{FF2B5EF4-FFF2-40B4-BE49-F238E27FC236}">
                <a16:creationId xmlns:a16="http://schemas.microsoft.com/office/drawing/2014/main" id="{AAFE9A7E-6787-461E-AE2C-D241787020F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5C8EAF5-CE5C-4767-AB4D-06248A22D5ED}"/>
              </a:ext>
            </a:extLst>
          </p:cNvPr>
          <p:cNvSpPr>
            <a:spLocks noGrp="1"/>
          </p:cNvSpPr>
          <p:nvPr>
            <p:ph type="sldNum" sz="quarter" idx="12"/>
          </p:nvPr>
        </p:nvSpPr>
        <p:spPr/>
        <p:txBody>
          <a:bodyPr/>
          <a:lstStyle/>
          <a:p>
            <a:fld id="{588A7B10-5B59-5847-A2D4-DA6B67CC2B64}" type="slidenum">
              <a:rPr lang="en-US" smtClean="0"/>
              <a:t>45</a:t>
            </a:fld>
            <a:endParaRPr lang="en-US"/>
          </a:p>
        </p:txBody>
      </p:sp>
    </p:spTree>
    <p:extLst>
      <p:ext uri="{BB962C8B-B14F-4D97-AF65-F5344CB8AC3E}">
        <p14:creationId xmlns:p14="http://schemas.microsoft.com/office/powerpoint/2010/main" val="7765625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E94D5-1449-4B11-AFB5-01998C19B083}"/>
              </a:ext>
            </a:extLst>
          </p:cNvPr>
          <p:cNvSpPr>
            <a:spLocks noGrp="1"/>
          </p:cNvSpPr>
          <p:nvPr>
            <p:ph type="title"/>
          </p:nvPr>
        </p:nvSpPr>
        <p:spPr/>
        <p:txBody>
          <a:bodyPr/>
          <a:lstStyle/>
          <a:p>
            <a:r>
              <a:rPr lang="en-US" dirty="0"/>
              <a:t>Sidewalk Corridors</a:t>
            </a:r>
          </a:p>
        </p:txBody>
      </p:sp>
      <p:sp>
        <p:nvSpPr>
          <p:cNvPr id="3" name="Content Placeholder 2">
            <a:extLst>
              <a:ext uri="{FF2B5EF4-FFF2-40B4-BE49-F238E27FC236}">
                <a16:creationId xmlns:a16="http://schemas.microsoft.com/office/drawing/2014/main" id="{1D671242-B8D2-4F86-9FB5-7524F7CBE698}"/>
              </a:ext>
            </a:extLst>
          </p:cNvPr>
          <p:cNvSpPr>
            <a:spLocks noGrp="1"/>
          </p:cNvSpPr>
          <p:nvPr>
            <p:ph idx="1"/>
          </p:nvPr>
        </p:nvSpPr>
        <p:spPr>
          <a:xfrm>
            <a:off x="359507" y="1200150"/>
            <a:ext cx="3644081" cy="3600450"/>
          </a:xfrm>
        </p:spPr>
        <p:txBody>
          <a:bodyPr>
            <a:normAutofit/>
          </a:bodyPr>
          <a:lstStyle/>
          <a:p>
            <a:r>
              <a:rPr lang="en-US" dirty="0"/>
              <a:t>Pedestrian realm</a:t>
            </a:r>
          </a:p>
          <a:p>
            <a:pPr lvl="1"/>
            <a:r>
              <a:rPr lang="en-US" dirty="0"/>
              <a:t>Frontage zone</a:t>
            </a:r>
          </a:p>
          <a:p>
            <a:pPr lvl="1"/>
            <a:r>
              <a:rPr lang="en-US" dirty="0"/>
              <a:t>Pedestrian zone</a:t>
            </a:r>
          </a:p>
          <a:p>
            <a:pPr lvl="1"/>
            <a:r>
              <a:rPr lang="en-US" dirty="0"/>
              <a:t>Furniture zone</a:t>
            </a:r>
          </a:p>
          <a:p>
            <a:r>
              <a:rPr lang="en-US" dirty="0"/>
              <a:t>General principles</a:t>
            </a:r>
          </a:p>
          <a:p>
            <a:pPr marL="628650" indent="-342900">
              <a:lnSpc>
                <a:spcPct val="90000"/>
              </a:lnSpc>
            </a:pPr>
            <a:r>
              <a:rPr lang="en-US" altLang="en-US" sz="2000" dirty="0">
                <a:solidFill>
                  <a:schemeClr val="tx2"/>
                </a:solidFill>
              </a:rPr>
              <a:t>Smooth surface</a:t>
            </a:r>
          </a:p>
          <a:p>
            <a:pPr marL="628650" indent="-342900">
              <a:lnSpc>
                <a:spcPct val="90000"/>
              </a:lnSpc>
            </a:pPr>
            <a:r>
              <a:rPr lang="en-US" altLang="en-US" sz="2000" dirty="0">
                <a:solidFill>
                  <a:schemeClr val="tx2"/>
                </a:solidFill>
              </a:rPr>
              <a:t>Meets minimum “Pedestrian Access Route” width</a:t>
            </a:r>
          </a:p>
          <a:p>
            <a:pPr marL="628650" indent="-342900">
              <a:lnSpc>
                <a:spcPct val="90000"/>
              </a:lnSpc>
            </a:pPr>
            <a:r>
              <a:rPr lang="en-US" altLang="en-US" sz="2000" dirty="0">
                <a:solidFill>
                  <a:schemeClr val="tx2"/>
                </a:solidFill>
              </a:rPr>
              <a:t>Clear of obstructions</a:t>
            </a:r>
          </a:p>
          <a:p>
            <a:pPr lvl="1"/>
            <a:endParaRPr lang="en-US" dirty="0"/>
          </a:p>
          <a:p>
            <a:pPr marL="411480" lvl="1" indent="0">
              <a:buNone/>
            </a:pPr>
            <a:endParaRPr lang="en-US" dirty="0"/>
          </a:p>
        </p:txBody>
      </p:sp>
      <p:sp>
        <p:nvSpPr>
          <p:cNvPr id="4" name="Slide Number Placeholder 3">
            <a:extLst>
              <a:ext uri="{FF2B5EF4-FFF2-40B4-BE49-F238E27FC236}">
                <a16:creationId xmlns:a16="http://schemas.microsoft.com/office/drawing/2014/main" id="{17C68DC1-4654-467D-BF60-84C8825A374C}"/>
              </a:ext>
            </a:extLst>
          </p:cNvPr>
          <p:cNvSpPr>
            <a:spLocks noGrp="1"/>
          </p:cNvSpPr>
          <p:nvPr>
            <p:ph type="sldNum" sz="quarter" idx="12"/>
          </p:nvPr>
        </p:nvSpPr>
        <p:spPr/>
        <p:txBody>
          <a:bodyPr/>
          <a:lstStyle/>
          <a:p>
            <a:fld id="{588A7B10-5B59-5847-A2D4-DA6B67CC2B64}" type="slidenum">
              <a:rPr lang="en-US" smtClean="0"/>
              <a:t>46</a:t>
            </a:fld>
            <a:endParaRPr lang="en-US"/>
          </a:p>
        </p:txBody>
      </p:sp>
      <p:pic>
        <p:nvPicPr>
          <p:cNvPr id="5" name="Picture 3" descr="Diagram of different sidewalk zones which comprise the total width: curb zone, furniture zone, pedestrian zone, frontage zone ">
            <a:extLst>
              <a:ext uri="{FF2B5EF4-FFF2-40B4-BE49-F238E27FC236}">
                <a16:creationId xmlns:a16="http://schemas.microsoft.com/office/drawing/2014/main" id="{6E491B4B-6502-40A3-9540-6E21BFF5E8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791712" y="1063229"/>
            <a:ext cx="4436545" cy="3469499"/>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517173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56948-F682-4839-9C91-72401D800C4D}"/>
              </a:ext>
            </a:extLst>
          </p:cNvPr>
          <p:cNvSpPr>
            <a:spLocks noGrp="1"/>
          </p:cNvSpPr>
          <p:nvPr>
            <p:ph type="title"/>
          </p:nvPr>
        </p:nvSpPr>
        <p:spPr/>
        <p:txBody>
          <a:bodyPr/>
          <a:lstStyle/>
          <a:p>
            <a:r>
              <a:rPr lang="en-US" dirty="0"/>
              <a:t>Sidewalk Corridors</a:t>
            </a:r>
          </a:p>
        </p:txBody>
      </p:sp>
      <p:pic>
        <p:nvPicPr>
          <p:cNvPr id="5" name="Content Placeholder 4" descr="Example of different sidewalk zones on a residential street ">
            <a:extLst>
              <a:ext uri="{FF2B5EF4-FFF2-40B4-BE49-F238E27FC236}">
                <a16:creationId xmlns:a16="http://schemas.microsoft.com/office/drawing/2014/main" id="{62AF61CE-5314-475A-A721-4689178F9468}"/>
              </a:ext>
            </a:extLst>
          </p:cNvPr>
          <p:cNvPicPr>
            <a:picLocks noGrp="1" noChangeAspect="1"/>
          </p:cNvPicPr>
          <p:nvPr>
            <p:ph idx="1"/>
          </p:nvPr>
        </p:nvPicPr>
        <p:blipFill>
          <a:blip r:embed="rId3"/>
          <a:stretch>
            <a:fillRect/>
          </a:stretch>
        </p:blipFill>
        <p:spPr>
          <a:xfrm>
            <a:off x="264263" y="1063229"/>
            <a:ext cx="4307737" cy="2594371"/>
          </a:xfrm>
          <a:prstGeom prst="rect">
            <a:avLst/>
          </a:prstGeom>
        </p:spPr>
      </p:pic>
      <p:sp>
        <p:nvSpPr>
          <p:cNvPr id="4" name="Slide Number Placeholder 3">
            <a:extLst>
              <a:ext uri="{FF2B5EF4-FFF2-40B4-BE49-F238E27FC236}">
                <a16:creationId xmlns:a16="http://schemas.microsoft.com/office/drawing/2014/main" id="{DDA0CD16-E29D-4ECD-8EA4-A3DF51375D99}"/>
              </a:ext>
            </a:extLst>
          </p:cNvPr>
          <p:cNvSpPr>
            <a:spLocks noGrp="1"/>
          </p:cNvSpPr>
          <p:nvPr>
            <p:ph type="sldNum" sz="quarter" idx="12"/>
          </p:nvPr>
        </p:nvSpPr>
        <p:spPr/>
        <p:txBody>
          <a:bodyPr/>
          <a:lstStyle/>
          <a:p>
            <a:fld id="{588A7B10-5B59-5847-A2D4-DA6B67CC2B64}" type="slidenum">
              <a:rPr lang="en-US" smtClean="0"/>
              <a:t>47</a:t>
            </a:fld>
            <a:endParaRPr lang="en-US"/>
          </a:p>
        </p:txBody>
      </p:sp>
      <p:pic>
        <p:nvPicPr>
          <p:cNvPr id="6" name="Picture 5" descr="Example of different sidewalk zones on a commercial street ">
            <a:extLst>
              <a:ext uri="{FF2B5EF4-FFF2-40B4-BE49-F238E27FC236}">
                <a16:creationId xmlns:a16="http://schemas.microsoft.com/office/drawing/2014/main" id="{A00FC519-5193-4761-BEA0-6AB778B1447E}"/>
              </a:ext>
            </a:extLst>
          </p:cNvPr>
          <p:cNvPicPr>
            <a:picLocks noChangeAspect="1"/>
          </p:cNvPicPr>
          <p:nvPr/>
        </p:nvPicPr>
        <p:blipFill>
          <a:blip r:embed="rId4"/>
          <a:stretch>
            <a:fillRect/>
          </a:stretch>
        </p:blipFill>
        <p:spPr>
          <a:xfrm>
            <a:off x="3714277" y="2302939"/>
            <a:ext cx="4265231" cy="2594371"/>
          </a:xfrm>
          <a:prstGeom prst="rect">
            <a:avLst/>
          </a:prstGeom>
        </p:spPr>
      </p:pic>
    </p:spTree>
    <p:extLst>
      <p:ext uri="{BB962C8B-B14F-4D97-AF65-F5344CB8AC3E}">
        <p14:creationId xmlns:p14="http://schemas.microsoft.com/office/powerpoint/2010/main" val="37713155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9CAD0-8B2E-4F59-97DE-93DBF8319FBD}"/>
              </a:ext>
            </a:extLst>
          </p:cNvPr>
          <p:cNvSpPr>
            <a:spLocks noGrp="1"/>
          </p:cNvSpPr>
          <p:nvPr>
            <p:ph type="title"/>
          </p:nvPr>
        </p:nvSpPr>
        <p:spPr/>
        <p:txBody>
          <a:bodyPr/>
          <a:lstStyle/>
          <a:p>
            <a:r>
              <a:rPr lang="en-US" altLang="en-US" dirty="0"/>
              <a:t>Sidewalk Elements</a:t>
            </a:r>
            <a:endParaRPr lang="en-US" dirty="0"/>
          </a:p>
        </p:txBody>
      </p:sp>
      <p:sp>
        <p:nvSpPr>
          <p:cNvPr id="3" name="Content Placeholder 2">
            <a:extLst>
              <a:ext uri="{FF2B5EF4-FFF2-40B4-BE49-F238E27FC236}">
                <a16:creationId xmlns:a16="http://schemas.microsoft.com/office/drawing/2014/main" id="{4FBC30BA-0722-4E39-9BE3-20E8019ECD45}"/>
              </a:ext>
            </a:extLst>
          </p:cNvPr>
          <p:cNvSpPr>
            <a:spLocks noGrp="1"/>
          </p:cNvSpPr>
          <p:nvPr>
            <p:ph idx="1"/>
          </p:nvPr>
        </p:nvSpPr>
        <p:spPr>
          <a:xfrm>
            <a:off x="359508" y="1200150"/>
            <a:ext cx="3236308" cy="3600450"/>
          </a:xfrm>
        </p:spPr>
        <p:txBody>
          <a:bodyPr>
            <a:normAutofit fontScale="92500" lnSpcReduction="10000"/>
          </a:bodyPr>
          <a:lstStyle/>
          <a:p>
            <a:r>
              <a:rPr lang="en-US" dirty="0"/>
              <a:t>Curb ramps</a:t>
            </a:r>
          </a:p>
          <a:p>
            <a:pPr lvl="1"/>
            <a:r>
              <a:rPr lang="en-US" altLang="en-US" dirty="0"/>
              <a:t>2 ramps at each corner are best</a:t>
            </a:r>
          </a:p>
          <a:p>
            <a:pPr lvl="1"/>
            <a:r>
              <a:rPr lang="en-US" altLang="en-US" dirty="0"/>
              <a:t>Level landings should be provided</a:t>
            </a:r>
            <a:endParaRPr lang="en-US" dirty="0"/>
          </a:p>
          <a:p>
            <a:r>
              <a:rPr lang="en-US" dirty="0"/>
              <a:t>Detectable warnings </a:t>
            </a:r>
          </a:p>
          <a:p>
            <a:pPr lvl="1"/>
            <a:r>
              <a:rPr lang="en-US" altLang="en-US" dirty="0"/>
              <a:t>Replaces missing edge cue (i.e., curb)</a:t>
            </a:r>
          </a:p>
          <a:p>
            <a:pPr lvl="1"/>
            <a:r>
              <a:rPr lang="en-US" altLang="en-US" dirty="0">
                <a:solidFill>
                  <a:schemeClr val="tx2"/>
                </a:solidFill>
              </a:rPr>
              <a:t>Does not </a:t>
            </a:r>
            <a:r>
              <a:rPr lang="en-US" altLang="en-US" dirty="0"/>
              <a:t>designate the best place to cross or provide alignment information</a:t>
            </a:r>
          </a:p>
          <a:p>
            <a:endParaRPr lang="en-US" dirty="0"/>
          </a:p>
        </p:txBody>
      </p:sp>
      <p:sp>
        <p:nvSpPr>
          <p:cNvPr id="4" name="Slide Number Placeholder 3">
            <a:extLst>
              <a:ext uri="{FF2B5EF4-FFF2-40B4-BE49-F238E27FC236}">
                <a16:creationId xmlns:a16="http://schemas.microsoft.com/office/drawing/2014/main" id="{F648E744-E61C-488B-BE90-2DD715CD17BD}"/>
              </a:ext>
            </a:extLst>
          </p:cNvPr>
          <p:cNvSpPr>
            <a:spLocks noGrp="1"/>
          </p:cNvSpPr>
          <p:nvPr>
            <p:ph type="sldNum" sz="quarter" idx="12"/>
          </p:nvPr>
        </p:nvSpPr>
        <p:spPr/>
        <p:txBody>
          <a:bodyPr/>
          <a:lstStyle/>
          <a:p>
            <a:fld id="{588A7B10-5B59-5847-A2D4-DA6B67CC2B64}" type="slidenum">
              <a:rPr lang="en-US" smtClean="0"/>
              <a:t>48</a:t>
            </a:fld>
            <a:endParaRPr lang="en-US"/>
          </a:p>
        </p:txBody>
      </p:sp>
      <p:pic>
        <p:nvPicPr>
          <p:cNvPr id="6" name="Picture 6" descr="Depiction of 2 curb ramps at a sidewalk corner ">
            <a:extLst>
              <a:ext uri="{FF2B5EF4-FFF2-40B4-BE49-F238E27FC236}">
                <a16:creationId xmlns:a16="http://schemas.microsoft.com/office/drawing/2014/main" id="{30AED73C-E017-4490-B8F8-660E8F746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299437" y="1200150"/>
            <a:ext cx="2873585" cy="1393889"/>
          </a:xfrm>
          <a:prstGeom prst="rect">
            <a:avLst/>
          </a:prstGeom>
          <a:noFill/>
          <a:ln>
            <a:solidFill>
              <a:schemeClr val="tx1"/>
            </a:solidFill>
            <a:miter lim="800000"/>
            <a:headEnd/>
            <a:tailEnd/>
          </a:ln>
        </p:spPr>
      </p:pic>
      <p:pic>
        <p:nvPicPr>
          <p:cNvPr id="7" name="Picture 4" descr="Yellow truncated domes used as a detectable warning of missing edge cue ">
            <a:extLst>
              <a:ext uri="{FF2B5EF4-FFF2-40B4-BE49-F238E27FC236}">
                <a16:creationId xmlns:a16="http://schemas.microsoft.com/office/drawing/2014/main" id="{89662A23-0781-484D-A57B-372F1521C0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1373" y="2730960"/>
            <a:ext cx="1955232" cy="1336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098" name="Picture 2" descr="Aerial depiction of two curb ramps at sidewalk corner with painted crosswalks ">
            <a:extLst>
              <a:ext uri="{FF2B5EF4-FFF2-40B4-BE49-F238E27FC236}">
                <a16:creationId xmlns:a16="http://schemas.microsoft.com/office/drawing/2014/main" id="{2EDB1991-F17A-4A8A-8D65-624DDF0DF2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5909496" y="2730959"/>
            <a:ext cx="2206561" cy="220656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211ADFA-5008-4FF3-82C2-D08FFC82E4AA}"/>
              </a:ext>
            </a:extLst>
          </p:cNvPr>
          <p:cNvSpPr txBox="1"/>
          <p:nvPr/>
        </p:nvSpPr>
        <p:spPr>
          <a:xfrm>
            <a:off x="5909496" y="4889584"/>
            <a:ext cx="616318" cy="253916"/>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31072758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57F71-3036-4FB6-A662-E47A275292EA}"/>
              </a:ext>
            </a:extLst>
          </p:cNvPr>
          <p:cNvSpPr>
            <a:spLocks noGrp="1"/>
          </p:cNvSpPr>
          <p:nvPr>
            <p:ph type="title"/>
          </p:nvPr>
        </p:nvSpPr>
        <p:spPr/>
        <p:txBody>
          <a:bodyPr>
            <a:noAutofit/>
          </a:bodyPr>
          <a:lstStyle/>
          <a:p>
            <a:r>
              <a:rPr lang="en-US" sz="3600" dirty="0"/>
              <a:t>Walkways and Bikeways -- Rural Design </a:t>
            </a:r>
          </a:p>
        </p:txBody>
      </p:sp>
      <p:sp>
        <p:nvSpPr>
          <p:cNvPr id="3" name="Content Placeholder 2">
            <a:extLst>
              <a:ext uri="{FF2B5EF4-FFF2-40B4-BE49-F238E27FC236}">
                <a16:creationId xmlns:a16="http://schemas.microsoft.com/office/drawing/2014/main" id="{F9BFF473-1E96-41DA-BD59-269DD79B75FC}"/>
              </a:ext>
            </a:extLst>
          </p:cNvPr>
          <p:cNvSpPr>
            <a:spLocks noGrp="1"/>
          </p:cNvSpPr>
          <p:nvPr>
            <p:ph idx="1"/>
          </p:nvPr>
        </p:nvSpPr>
        <p:spPr>
          <a:xfrm>
            <a:off x="359508" y="1200150"/>
            <a:ext cx="3102783" cy="3600450"/>
          </a:xfrm>
        </p:spPr>
        <p:txBody>
          <a:bodyPr>
            <a:normAutofit/>
          </a:bodyPr>
          <a:lstStyle/>
          <a:p>
            <a:r>
              <a:rPr lang="en-US" dirty="0"/>
              <a:t>Think creatively to establish connected facilities within communities</a:t>
            </a:r>
          </a:p>
          <a:p>
            <a:r>
              <a:rPr lang="en-US" dirty="0"/>
              <a:t>Many facilities can support walking and bicycling access to key destinations</a:t>
            </a:r>
            <a:br>
              <a:rPr lang="en-US" dirty="0"/>
            </a:br>
            <a:br>
              <a:rPr lang="en-US" dirty="0"/>
            </a:br>
            <a:endParaRPr lang="en-US" dirty="0"/>
          </a:p>
        </p:txBody>
      </p:sp>
      <p:sp>
        <p:nvSpPr>
          <p:cNvPr id="4" name="Slide Number Placeholder 3">
            <a:extLst>
              <a:ext uri="{FF2B5EF4-FFF2-40B4-BE49-F238E27FC236}">
                <a16:creationId xmlns:a16="http://schemas.microsoft.com/office/drawing/2014/main" id="{2B3C7AAF-67A7-4C5F-A8B6-8D499EC32678}"/>
              </a:ext>
            </a:extLst>
          </p:cNvPr>
          <p:cNvSpPr>
            <a:spLocks noGrp="1"/>
          </p:cNvSpPr>
          <p:nvPr>
            <p:ph type="sldNum" sz="quarter" idx="12"/>
          </p:nvPr>
        </p:nvSpPr>
        <p:spPr/>
        <p:txBody>
          <a:bodyPr/>
          <a:lstStyle/>
          <a:p>
            <a:fld id="{588A7B10-5B59-5847-A2D4-DA6B67CC2B64}" type="slidenum">
              <a:rPr lang="en-US" smtClean="0"/>
              <a:t>49</a:t>
            </a:fld>
            <a:endParaRPr lang="en-US"/>
          </a:p>
        </p:txBody>
      </p:sp>
      <p:pic>
        <p:nvPicPr>
          <p:cNvPr id="9" name="Picture 8" descr="Example of shared use path connections to a state road and cul-de-sacs ">
            <a:extLst>
              <a:ext uri="{FF2B5EF4-FFF2-40B4-BE49-F238E27FC236}">
                <a16:creationId xmlns:a16="http://schemas.microsoft.com/office/drawing/2014/main" id="{716970EE-32B8-46D7-BF99-2D190F2B9CC3}"/>
              </a:ext>
            </a:extLst>
          </p:cNvPr>
          <p:cNvPicPr>
            <a:picLocks noChangeAspect="1"/>
          </p:cNvPicPr>
          <p:nvPr/>
        </p:nvPicPr>
        <p:blipFill>
          <a:blip r:embed="rId3"/>
          <a:stretch>
            <a:fillRect/>
          </a:stretch>
        </p:blipFill>
        <p:spPr>
          <a:xfrm>
            <a:off x="3331651" y="1197376"/>
            <a:ext cx="5026860" cy="3213716"/>
          </a:xfrm>
          <a:prstGeom prst="rect">
            <a:avLst/>
          </a:prstGeom>
          <a:effectLst>
            <a:softEdge rad="127000"/>
          </a:effectLst>
        </p:spPr>
      </p:pic>
      <p:sp>
        <p:nvSpPr>
          <p:cNvPr id="6" name="TextBox 5">
            <a:extLst>
              <a:ext uri="{FF2B5EF4-FFF2-40B4-BE49-F238E27FC236}">
                <a16:creationId xmlns:a16="http://schemas.microsoft.com/office/drawing/2014/main" id="{E0B957D6-F183-4582-96EE-B6D5239E032E}"/>
              </a:ext>
            </a:extLst>
          </p:cNvPr>
          <p:cNvSpPr txBox="1"/>
          <p:nvPr/>
        </p:nvSpPr>
        <p:spPr>
          <a:xfrm>
            <a:off x="5066926" y="4423403"/>
            <a:ext cx="3219699" cy="253916"/>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444486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Traditional Engineering Approach</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076580"/>
            <a:ext cx="7620000" cy="2795201"/>
          </a:xfrm>
        </p:spPr>
        <p:txBody>
          <a:bodyPr>
            <a:normAutofit/>
          </a:bodyPr>
          <a:lstStyle/>
          <a:p>
            <a:r>
              <a:rPr lang="en-US" dirty="0"/>
              <a:t>Level of Service</a:t>
            </a:r>
          </a:p>
          <a:p>
            <a:pPr lvl="1"/>
            <a:r>
              <a:rPr lang="en-US" dirty="0"/>
              <a:t>What is level of service?</a:t>
            </a:r>
          </a:p>
          <a:p>
            <a:pPr lvl="2"/>
            <a:r>
              <a:rPr lang="en-US" dirty="0"/>
              <a:t>A qualitative measurement of volume to capacity and perceived driving condition.</a:t>
            </a:r>
          </a:p>
          <a:p>
            <a:pPr lvl="1"/>
            <a:r>
              <a:rPr lang="en-US" dirty="0"/>
              <a:t>How do we know if a roadway is designed for the “right” amount of traffic?</a:t>
            </a:r>
          </a:p>
          <a:p>
            <a:pPr lvl="2"/>
            <a:r>
              <a:rPr lang="en-US" dirty="0"/>
              <a:t>Capacity Analysis      Density      Level of Service</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a:t>
            </a:fld>
            <a:endParaRPr lang="en-US" dirty="0"/>
          </a:p>
        </p:txBody>
      </p:sp>
      <p:sp>
        <p:nvSpPr>
          <p:cNvPr id="5" name="Arrow: Right 4">
            <a:extLst>
              <a:ext uri="{FF2B5EF4-FFF2-40B4-BE49-F238E27FC236}">
                <a16:creationId xmlns:a16="http://schemas.microsoft.com/office/drawing/2014/main" id="{EA054A22-02BC-40FA-AE4E-1B198D46B622}"/>
              </a:ext>
            </a:extLst>
          </p:cNvPr>
          <p:cNvSpPr/>
          <p:nvPr/>
        </p:nvSpPr>
        <p:spPr>
          <a:xfrm>
            <a:off x="3204376" y="3275938"/>
            <a:ext cx="214685" cy="7156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AFA8585A-912A-4F3B-976E-F41D951CCB3D}"/>
              </a:ext>
            </a:extLst>
          </p:cNvPr>
          <p:cNvSpPr/>
          <p:nvPr/>
        </p:nvSpPr>
        <p:spPr>
          <a:xfrm>
            <a:off x="4287078" y="3275937"/>
            <a:ext cx="214685" cy="7156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1439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79220-C537-470C-BA43-14E222FFBE7C}"/>
              </a:ext>
            </a:extLst>
          </p:cNvPr>
          <p:cNvSpPr>
            <a:spLocks noGrp="1"/>
          </p:cNvSpPr>
          <p:nvPr>
            <p:ph type="title"/>
          </p:nvPr>
        </p:nvSpPr>
        <p:spPr>
          <a:xfrm>
            <a:off x="332874" y="126077"/>
            <a:ext cx="7620000" cy="857250"/>
          </a:xfrm>
        </p:spPr>
        <p:txBody>
          <a:bodyPr/>
          <a:lstStyle/>
          <a:p>
            <a:r>
              <a:rPr lang="en-US" sz="3600" dirty="0"/>
              <a:t>Walkways and Bikeways -- Rural Design </a:t>
            </a:r>
          </a:p>
        </p:txBody>
      </p:sp>
      <p:sp>
        <p:nvSpPr>
          <p:cNvPr id="4" name="Slide Number Placeholder 3">
            <a:extLst>
              <a:ext uri="{FF2B5EF4-FFF2-40B4-BE49-F238E27FC236}">
                <a16:creationId xmlns:a16="http://schemas.microsoft.com/office/drawing/2014/main" id="{91296765-9CCC-42A5-B118-92E84383E7E6}"/>
              </a:ext>
            </a:extLst>
          </p:cNvPr>
          <p:cNvSpPr>
            <a:spLocks noGrp="1"/>
          </p:cNvSpPr>
          <p:nvPr>
            <p:ph type="sldNum" sz="quarter" idx="12"/>
          </p:nvPr>
        </p:nvSpPr>
        <p:spPr/>
        <p:txBody>
          <a:bodyPr/>
          <a:lstStyle/>
          <a:p>
            <a:fld id="{588A7B10-5B59-5847-A2D4-DA6B67CC2B64}" type="slidenum">
              <a:rPr lang="en-US" smtClean="0"/>
              <a:t>50</a:t>
            </a:fld>
            <a:endParaRPr lang="en-US"/>
          </a:p>
        </p:txBody>
      </p:sp>
      <p:pic>
        <p:nvPicPr>
          <p:cNvPr id="6" name="Picture 5" descr="Rendering of mixed facility-yield road ">
            <a:extLst>
              <a:ext uri="{FF2B5EF4-FFF2-40B4-BE49-F238E27FC236}">
                <a16:creationId xmlns:a16="http://schemas.microsoft.com/office/drawing/2014/main" id="{2CCF74CD-B387-4C25-8069-FFB79B404CF4}"/>
              </a:ext>
            </a:extLst>
          </p:cNvPr>
          <p:cNvPicPr>
            <a:picLocks noChangeAspect="1"/>
          </p:cNvPicPr>
          <p:nvPr/>
        </p:nvPicPr>
        <p:blipFill rotWithShape="1">
          <a:blip r:embed="rId3"/>
          <a:srcRect l="707" r="1"/>
          <a:stretch/>
        </p:blipFill>
        <p:spPr>
          <a:xfrm>
            <a:off x="332874" y="927160"/>
            <a:ext cx="4947034" cy="1726585"/>
          </a:xfrm>
          <a:prstGeom prst="rect">
            <a:avLst/>
          </a:prstGeom>
        </p:spPr>
      </p:pic>
      <p:pic>
        <p:nvPicPr>
          <p:cNvPr id="11" name="Picture 10" descr="Two children walk along a visually separate facility- advisory path ">
            <a:extLst>
              <a:ext uri="{FF2B5EF4-FFF2-40B4-BE49-F238E27FC236}">
                <a16:creationId xmlns:a16="http://schemas.microsoft.com/office/drawing/2014/main" id="{19D6B698-3C31-498A-BADF-C7D2E7F3A81E}"/>
              </a:ext>
            </a:extLst>
          </p:cNvPr>
          <p:cNvPicPr>
            <a:picLocks noChangeAspect="1"/>
          </p:cNvPicPr>
          <p:nvPr/>
        </p:nvPicPr>
        <p:blipFill rotWithShape="1">
          <a:blip r:embed="rId4"/>
          <a:srcRect r="3088"/>
          <a:stretch/>
        </p:blipFill>
        <p:spPr>
          <a:xfrm>
            <a:off x="5341945" y="927160"/>
            <a:ext cx="2855903" cy="1726585"/>
          </a:xfrm>
          <a:prstGeom prst="rect">
            <a:avLst/>
          </a:prstGeom>
        </p:spPr>
      </p:pic>
      <p:pic>
        <p:nvPicPr>
          <p:cNvPr id="12" name="Content Placeholder 11" descr="Physically separated facility- shared use path ">
            <a:extLst>
              <a:ext uri="{FF2B5EF4-FFF2-40B4-BE49-F238E27FC236}">
                <a16:creationId xmlns:a16="http://schemas.microsoft.com/office/drawing/2014/main" id="{FD504D20-5272-407F-A58F-972FC59B1392}"/>
              </a:ext>
            </a:extLst>
          </p:cNvPr>
          <p:cNvPicPr>
            <a:picLocks noGrp="1" noChangeAspect="1"/>
          </p:cNvPicPr>
          <p:nvPr>
            <p:ph idx="1"/>
          </p:nvPr>
        </p:nvPicPr>
        <p:blipFill>
          <a:blip r:embed="rId5"/>
          <a:stretch>
            <a:fillRect/>
          </a:stretch>
        </p:blipFill>
        <p:spPr>
          <a:xfrm>
            <a:off x="338820" y="2835998"/>
            <a:ext cx="2632474" cy="1990946"/>
          </a:xfrm>
          <a:prstGeom prst="rect">
            <a:avLst/>
          </a:prstGeom>
        </p:spPr>
      </p:pic>
      <p:pic>
        <p:nvPicPr>
          <p:cNvPr id="13" name="Picture 12" descr="physically separated facility- bike path ">
            <a:extLst>
              <a:ext uri="{FF2B5EF4-FFF2-40B4-BE49-F238E27FC236}">
                <a16:creationId xmlns:a16="http://schemas.microsoft.com/office/drawing/2014/main" id="{45163649-CB5C-4B3E-AA74-CA90D12C815A}"/>
              </a:ext>
            </a:extLst>
          </p:cNvPr>
          <p:cNvPicPr>
            <a:picLocks noChangeAspect="1"/>
          </p:cNvPicPr>
          <p:nvPr/>
        </p:nvPicPr>
        <p:blipFill>
          <a:blip r:embed="rId6"/>
          <a:stretch>
            <a:fillRect/>
          </a:stretch>
        </p:blipFill>
        <p:spPr>
          <a:xfrm>
            <a:off x="3087558" y="2835998"/>
            <a:ext cx="2525703" cy="1990946"/>
          </a:xfrm>
          <a:prstGeom prst="rect">
            <a:avLst/>
          </a:prstGeom>
        </p:spPr>
      </p:pic>
      <p:pic>
        <p:nvPicPr>
          <p:cNvPr id="14" name="Picture 13" descr="Physically separated facility- bike path ">
            <a:extLst>
              <a:ext uri="{FF2B5EF4-FFF2-40B4-BE49-F238E27FC236}">
                <a16:creationId xmlns:a16="http://schemas.microsoft.com/office/drawing/2014/main" id="{6AC2A6E8-FF1D-4108-90BA-610CBA4C2AB7}"/>
              </a:ext>
            </a:extLst>
          </p:cNvPr>
          <p:cNvPicPr>
            <a:picLocks noChangeAspect="1"/>
          </p:cNvPicPr>
          <p:nvPr/>
        </p:nvPicPr>
        <p:blipFill>
          <a:blip r:embed="rId7"/>
          <a:stretch>
            <a:fillRect/>
          </a:stretch>
        </p:blipFill>
        <p:spPr>
          <a:xfrm>
            <a:off x="5729525" y="2835998"/>
            <a:ext cx="2468323" cy="1999138"/>
          </a:xfrm>
          <a:prstGeom prst="rect">
            <a:avLst/>
          </a:prstGeom>
        </p:spPr>
      </p:pic>
    </p:spTree>
    <p:extLst>
      <p:ext uri="{BB962C8B-B14F-4D97-AF65-F5344CB8AC3E}">
        <p14:creationId xmlns:p14="http://schemas.microsoft.com/office/powerpoint/2010/main" val="7670060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47CD1-D81D-463E-8995-E93C7C7CD730}"/>
              </a:ext>
            </a:extLst>
          </p:cNvPr>
          <p:cNvSpPr>
            <a:spLocks noGrp="1"/>
          </p:cNvSpPr>
          <p:nvPr>
            <p:ph type="title"/>
          </p:nvPr>
        </p:nvSpPr>
        <p:spPr/>
        <p:txBody>
          <a:bodyPr/>
          <a:lstStyle/>
          <a:p>
            <a:r>
              <a:rPr lang="en-US" dirty="0"/>
              <a:t>Crosswalk Visibility</a:t>
            </a:r>
          </a:p>
        </p:txBody>
      </p:sp>
      <p:sp>
        <p:nvSpPr>
          <p:cNvPr id="4" name="Slide Number Placeholder 3">
            <a:extLst>
              <a:ext uri="{FF2B5EF4-FFF2-40B4-BE49-F238E27FC236}">
                <a16:creationId xmlns:a16="http://schemas.microsoft.com/office/drawing/2014/main" id="{1FA00319-554E-4847-A5CF-C6E489F27E5B}"/>
              </a:ext>
            </a:extLst>
          </p:cNvPr>
          <p:cNvSpPr>
            <a:spLocks noGrp="1"/>
          </p:cNvSpPr>
          <p:nvPr>
            <p:ph type="sldNum" sz="quarter" idx="12"/>
          </p:nvPr>
        </p:nvSpPr>
        <p:spPr/>
        <p:txBody>
          <a:bodyPr/>
          <a:lstStyle/>
          <a:p>
            <a:fld id="{588A7B10-5B59-5847-A2D4-DA6B67CC2B64}" type="slidenum">
              <a:rPr lang="en-US" smtClean="0"/>
              <a:t>51</a:t>
            </a:fld>
            <a:endParaRPr lang="en-US"/>
          </a:p>
        </p:txBody>
      </p:sp>
      <p:pic>
        <p:nvPicPr>
          <p:cNvPr id="5" name="Picture 2" descr="Regular crosswalk ped perspective">
            <a:extLst>
              <a:ext uri="{FF2B5EF4-FFF2-40B4-BE49-F238E27FC236}">
                <a16:creationId xmlns:a16="http://schemas.microsoft.com/office/drawing/2014/main" id="{6A74F585-5613-4E23-81A7-0F46BFC89C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161" y="1113734"/>
            <a:ext cx="6949440" cy="39042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0878AE51-7C9D-4DB2-A82B-ED15095B73C5}"/>
              </a:ext>
            </a:extLst>
          </p:cNvPr>
          <p:cNvSpPr/>
          <p:nvPr/>
        </p:nvSpPr>
        <p:spPr>
          <a:xfrm>
            <a:off x="735161" y="4433193"/>
            <a:ext cx="6949440" cy="584775"/>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0CB5A57-C4DB-40C8-B7E8-6AE02DF0C621}"/>
              </a:ext>
            </a:extLst>
          </p:cNvPr>
          <p:cNvSpPr/>
          <p:nvPr/>
        </p:nvSpPr>
        <p:spPr>
          <a:xfrm>
            <a:off x="2046468" y="4429682"/>
            <a:ext cx="4326826" cy="584775"/>
          </a:xfrm>
          <a:prstGeom prst="rect">
            <a:avLst/>
          </a:prstGeom>
        </p:spPr>
        <p:txBody>
          <a:bodyPr wrap="none">
            <a:spAutoFit/>
          </a:bodyPr>
          <a:lstStyle/>
          <a:p>
            <a:pPr algn="ctr"/>
            <a:r>
              <a:rPr lang="en-US" sz="3200" dirty="0">
                <a:solidFill>
                  <a:schemeClr val="bg1"/>
                </a:solidFill>
              </a:rPr>
              <a:t>What a pedestrian sees</a:t>
            </a:r>
          </a:p>
        </p:txBody>
      </p:sp>
    </p:spTree>
    <p:extLst>
      <p:ext uri="{BB962C8B-B14F-4D97-AF65-F5344CB8AC3E}">
        <p14:creationId xmlns:p14="http://schemas.microsoft.com/office/powerpoint/2010/main" val="37604574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47CD1-D81D-463E-8995-E93C7C7CD730}"/>
              </a:ext>
            </a:extLst>
          </p:cNvPr>
          <p:cNvSpPr>
            <a:spLocks noGrp="1"/>
          </p:cNvSpPr>
          <p:nvPr>
            <p:ph type="title"/>
          </p:nvPr>
        </p:nvSpPr>
        <p:spPr/>
        <p:txBody>
          <a:bodyPr/>
          <a:lstStyle/>
          <a:p>
            <a:r>
              <a:rPr lang="en-US" dirty="0"/>
              <a:t>Crosswalk Visibility</a:t>
            </a:r>
          </a:p>
        </p:txBody>
      </p:sp>
      <p:sp>
        <p:nvSpPr>
          <p:cNvPr id="4" name="Slide Number Placeholder 3">
            <a:extLst>
              <a:ext uri="{FF2B5EF4-FFF2-40B4-BE49-F238E27FC236}">
                <a16:creationId xmlns:a16="http://schemas.microsoft.com/office/drawing/2014/main" id="{1FA00319-554E-4847-A5CF-C6E489F27E5B}"/>
              </a:ext>
            </a:extLst>
          </p:cNvPr>
          <p:cNvSpPr>
            <a:spLocks noGrp="1"/>
          </p:cNvSpPr>
          <p:nvPr>
            <p:ph type="sldNum" sz="quarter" idx="12"/>
          </p:nvPr>
        </p:nvSpPr>
        <p:spPr/>
        <p:txBody>
          <a:bodyPr/>
          <a:lstStyle/>
          <a:p>
            <a:fld id="{588A7B10-5B59-5847-A2D4-DA6B67CC2B64}" type="slidenum">
              <a:rPr lang="en-US" smtClean="0"/>
              <a:t>52</a:t>
            </a:fld>
            <a:endParaRPr lang="en-US"/>
          </a:p>
        </p:txBody>
      </p:sp>
      <p:pic>
        <p:nvPicPr>
          <p:cNvPr id="6" name="Picture 2" descr="Regular crosswalk driver perspective">
            <a:extLst>
              <a:ext uri="{FF2B5EF4-FFF2-40B4-BE49-F238E27FC236}">
                <a16:creationId xmlns:a16="http://schemas.microsoft.com/office/drawing/2014/main" id="{71528A62-3303-4793-99F8-CD79DC4A98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161" y="1058235"/>
            <a:ext cx="6949440" cy="39597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62C0609-2248-49B3-823C-D073D1F46548}"/>
              </a:ext>
            </a:extLst>
          </p:cNvPr>
          <p:cNvSpPr/>
          <p:nvPr/>
        </p:nvSpPr>
        <p:spPr>
          <a:xfrm>
            <a:off x="735161" y="4433193"/>
            <a:ext cx="6949440" cy="584775"/>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58B70-DC82-4780-8997-31FC04098D77}"/>
              </a:ext>
            </a:extLst>
          </p:cNvPr>
          <p:cNvSpPr/>
          <p:nvPr/>
        </p:nvSpPr>
        <p:spPr>
          <a:xfrm>
            <a:off x="2488287" y="4433193"/>
            <a:ext cx="3443187" cy="584775"/>
          </a:xfrm>
          <a:prstGeom prst="rect">
            <a:avLst/>
          </a:prstGeom>
        </p:spPr>
        <p:txBody>
          <a:bodyPr wrap="none">
            <a:spAutoFit/>
          </a:bodyPr>
          <a:lstStyle/>
          <a:p>
            <a:pPr algn="ctr"/>
            <a:r>
              <a:rPr lang="en-US" sz="3200" dirty="0">
                <a:solidFill>
                  <a:schemeClr val="bg1"/>
                </a:solidFill>
              </a:rPr>
              <a:t>What a driver sees</a:t>
            </a:r>
          </a:p>
        </p:txBody>
      </p:sp>
    </p:spTree>
    <p:extLst>
      <p:ext uri="{BB962C8B-B14F-4D97-AF65-F5344CB8AC3E}">
        <p14:creationId xmlns:p14="http://schemas.microsoft.com/office/powerpoint/2010/main" val="8963094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EE73C-D476-4B55-80C3-1D34390B3018}"/>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16D70E3-C4AE-410A-B2C0-970A9898BFC4}"/>
              </a:ext>
            </a:extLst>
          </p:cNvPr>
          <p:cNvSpPr>
            <a:spLocks noGrp="1"/>
          </p:cNvSpPr>
          <p:nvPr>
            <p:ph idx="1"/>
          </p:nvPr>
        </p:nvSpPr>
        <p:spPr>
          <a:xfrm>
            <a:off x="359508" y="1200149"/>
            <a:ext cx="7620000" cy="3737371"/>
          </a:xfrm>
        </p:spPr>
        <p:txBody>
          <a:bodyPr>
            <a:normAutofit lnSpcReduction="10000"/>
          </a:bodyPr>
          <a:lstStyle/>
          <a:p>
            <a:r>
              <a:rPr lang="en-US" dirty="0"/>
              <a:t>The traditional approach to engineering roadways prioritizes the flow of motor vehicles</a:t>
            </a:r>
          </a:p>
          <a:p>
            <a:r>
              <a:rPr lang="en-US" dirty="0"/>
              <a:t>Agencies and professional organizations are adopted a more context sensitive approach that recognizes tradeoffs for all modes</a:t>
            </a:r>
          </a:p>
          <a:p>
            <a:r>
              <a:rPr lang="en-US" dirty="0"/>
              <a:t>Designers are encouraged to use their judgment, document their decisions, and consider experimentation</a:t>
            </a:r>
          </a:p>
          <a:p>
            <a:r>
              <a:rPr lang="en-US" dirty="0"/>
              <a:t>Lane width, driveways, and curb radii affect the safety and comfort of people walking and bicycling</a:t>
            </a:r>
          </a:p>
          <a:p>
            <a:r>
              <a:rPr lang="en-US" dirty="0"/>
              <a:t>A connected bicycle network will include facilities with varying degrees </a:t>
            </a:r>
            <a:r>
              <a:rPr lang="en-US"/>
              <a:t>of separation</a:t>
            </a:r>
            <a:endParaRPr lang="en-US" dirty="0"/>
          </a:p>
        </p:txBody>
      </p:sp>
      <p:sp>
        <p:nvSpPr>
          <p:cNvPr id="4" name="Slide Number Placeholder 3">
            <a:extLst>
              <a:ext uri="{FF2B5EF4-FFF2-40B4-BE49-F238E27FC236}">
                <a16:creationId xmlns:a16="http://schemas.microsoft.com/office/drawing/2014/main" id="{40A81829-6F15-4C86-BA5C-C87DDE694006}"/>
              </a:ext>
            </a:extLst>
          </p:cNvPr>
          <p:cNvSpPr>
            <a:spLocks noGrp="1"/>
          </p:cNvSpPr>
          <p:nvPr>
            <p:ph type="sldNum" sz="quarter" idx="12"/>
          </p:nvPr>
        </p:nvSpPr>
        <p:spPr/>
        <p:txBody>
          <a:bodyPr/>
          <a:lstStyle/>
          <a:p>
            <a:fld id="{588A7B10-5B59-5847-A2D4-DA6B67CC2B64}" type="slidenum">
              <a:rPr lang="en-US" smtClean="0"/>
              <a:t>53</a:t>
            </a:fld>
            <a:endParaRPr lang="en-US"/>
          </a:p>
        </p:txBody>
      </p:sp>
    </p:spTree>
    <p:extLst>
      <p:ext uri="{BB962C8B-B14F-4D97-AF65-F5344CB8AC3E}">
        <p14:creationId xmlns:p14="http://schemas.microsoft.com/office/powerpoint/2010/main" val="659725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75D41-8F14-490C-B9EE-D7021AC24DE5}"/>
              </a:ext>
            </a:extLst>
          </p:cNvPr>
          <p:cNvSpPr>
            <a:spLocks noGrp="1"/>
          </p:cNvSpPr>
          <p:nvPr>
            <p:ph type="title"/>
          </p:nvPr>
        </p:nvSpPr>
        <p:spPr/>
        <p:txBody>
          <a:bodyPr/>
          <a:lstStyle/>
          <a:p>
            <a:r>
              <a:rPr lang="en-US" sz="4000" dirty="0"/>
              <a:t>Traditional Engineering Approach</a:t>
            </a:r>
          </a:p>
        </p:txBody>
      </p:sp>
      <p:sp>
        <p:nvSpPr>
          <p:cNvPr id="3" name="Content Placeholder 2">
            <a:extLst>
              <a:ext uri="{FF2B5EF4-FFF2-40B4-BE49-F238E27FC236}">
                <a16:creationId xmlns:a16="http://schemas.microsoft.com/office/drawing/2014/main" id="{E29BBFB2-934B-4AB3-B335-B91E5D9CE67C}"/>
              </a:ext>
            </a:extLst>
          </p:cNvPr>
          <p:cNvSpPr>
            <a:spLocks noGrp="1"/>
          </p:cNvSpPr>
          <p:nvPr>
            <p:ph idx="1"/>
          </p:nvPr>
        </p:nvSpPr>
        <p:spPr/>
        <p:txBody>
          <a:bodyPr>
            <a:normAutofit/>
          </a:bodyPr>
          <a:lstStyle/>
          <a:p>
            <a:r>
              <a:rPr lang="en-US" dirty="0"/>
              <a:t>Speed </a:t>
            </a:r>
          </a:p>
          <a:p>
            <a:pPr lvl="1"/>
            <a:r>
              <a:rPr lang="en-US" dirty="0"/>
              <a:t>Designers use speed to establish geometric design features</a:t>
            </a:r>
          </a:p>
          <a:p>
            <a:pPr lvl="2"/>
            <a:r>
              <a:rPr lang="en-US" dirty="0"/>
              <a:t>Curvature</a:t>
            </a:r>
          </a:p>
          <a:p>
            <a:pPr lvl="2"/>
            <a:r>
              <a:rPr lang="en-US" dirty="0"/>
              <a:t>Super elevation</a:t>
            </a:r>
          </a:p>
          <a:p>
            <a:pPr lvl="2"/>
            <a:r>
              <a:rPr lang="en-US" dirty="0"/>
              <a:t>Width of travel lanes</a:t>
            </a:r>
          </a:p>
          <a:p>
            <a:pPr lvl="2"/>
            <a:r>
              <a:rPr lang="en-US" dirty="0"/>
              <a:t>Clear zones</a:t>
            </a:r>
          </a:p>
          <a:p>
            <a:pPr lvl="2"/>
            <a:r>
              <a:rPr lang="en-US" dirty="0"/>
              <a:t>Shoulders </a:t>
            </a:r>
          </a:p>
          <a:p>
            <a:r>
              <a:rPr lang="en-US" dirty="0"/>
              <a:t>Speed at which drivers operate affects mobility and safety</a:t>
            </a:r>
          </a:p>
        </p:txBody>
      </p:sp>
      <p:sp>
        <p:nvSpPr>
          <p:cNvPr id="4" name="Slide Number Placeholder 3">
            <a:extLst>
              <a:ext uri="{FF2B5EF4-FFF2-40B4-BE49-F238E27FC236}">
                <a16:creationId xmlns:a16="http://schemas.microsoft.com/office/drawing/2014/main" id="{AAA4F3EF-B0DD-4BD7-A78C-92B87A8BEDC0}"/>
              </a:ext>
            </a:extLst>
          </p:cNvPr>
          <p:cNvSpPr>
            <a:spLocks noGrp="1"/>
          </p:cNvSpPr>
          <p:nvPr>
            <p:ph type="sldNum" sz="quarter" idx="12"/>
          </p:nvPr>
        </p:nvSpPr>
        <p:spPr/>
        <p:txBody>
          <a:bodyPr/>
          <a:lstStyle/>
          <a:p>
            <a:fld id="{588A7B10-5B59-5847-A2D4-DA6B67CC2B64}" type="slidenum">
              <a:rPr lang="en-US" smtClean="0"/>
              <a:t>6</a:t>
            </a:fld>
            <a:endParaRPr lang="en-US"/>
          </a:p>
        </p:txBody>
      </p:sp>
    </p:spTree>
    <p:extLst>
      <p:ext uri="{BB962C8B-B14F-4D97-AF65-F5344CB8AC3E}">
        <p14:creationId xmlns:p14="http://schemas.microsoft.com/office/powerpoint/2010/main" val="1516886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Traditional Engineering Approach</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7</a:t>
            </a:fld>
            <a:endParaRPr lang="en-US" dirty="0"/>
          </a:p>
        </p:txBody>
      </p:sp>
      <p:pic>
        <p:nvPicPr>
          <p:cNvPr id="5" name="Picture 4" descr="Speed limit sign which shows the inferred speed (50), design speed (45), operating speed (40), and the speed limit (35)&#10;">
            <a:extLst>
              <a:ext uri="{FF2B5EF4-FFF2-40B4-BE49-F238E27FC236}">
                <a16:creationId xmlns:a16="http://schemas.microsoft.com/office/drawing/2014/main" id="{A19A83E2-C5B4-4656-A5EB-0CA7539AB3E4}"/>
              </a:ext>
            </a:extLst>
          </p:cNvPr>
          <p:cNvPicPr>
            <a:picLocks noChangeAspect="1"/>
          </p:cNvPicPr>
          <p:nvPr/>
        </p:nvPicPr>
        <p:blipFill rotWithShape="1">
          <a:blip r:embed="rId3"/>
          <a:srcRect l="2618" r="5372" b="6646"/>
          <a:stretch/>
        </p:blipFill>
        <p:spPr>
          <a:xfrm>
            <a:off x="2271435" y="1130196"/>
            <a:ext cx="3796145" cy="3573844"/>
          </a:xfrm>
          <a:prstGeom prst="rect">
            <a:avLst/>
          </a:prstGeom>
        </p:spPr>
      </p:pic>
      <p:sp>
        <p:nvSpPr>
          <p:cNvPr id="6" name="TextBox 5">
            <a:extLst>
              <a:ext uri="{FF2B5EF4-FFF2-40B4-BE49-F238E27FC236}">
                <a16:creationId xmlns:a16="http://schemas.microsoft.com/office/drawing/2014/main" id="{2891D085-5149-4A31-A849-45E185C5D00E}"/>
              </a:ext>
            </a:extLst>
          </p:cNvPr>
          <p:cNvSpPr txBox="1"/>
          <p:nvPr/>
        </p:nvSpPr>
        <p:spPr>
          <a:xfrm>
            <a:off x="2613181" y="4739105"/>
            <a:ext cx="3454399" cy="253916"/>
          </a:xfrm>
          <a:prstGeom prst="rect">
            <a:avLst/>
          </a:prstGeom>
          <a:noFill/>
        </p:spPr>
        <p:txBody>
          <a:bodyPr wrap="square" rtlCol="0">
            <a:spAutoFit/>
          </a:bodyPr>
          <a:lstStyle/>
          <a:p>
            <a:pPr algn="r"/>
            <a:r>
              <a:rPr lang="en-US" sz="1050" i="1" dirty="0"/>
              <a:t>FHWA, Speed Concepts: Informational Guide (2009)</a:t>
            </a:r>
          </a:p>
        </p:txBody>
      </p:sp>
    </p:spTree>
    <p:extLst>
      <p:ext uri="{BB962C8B-B14F-4D97-AF65-F5344CB8AC3E}">
        <p14:creationId xmlns:p14="http://schemas.microsoft.com/office/powerpoint/2010/main" val="835750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Traditional Engineering Approach</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178180"/>
            <a:ext cx="7620000" cy="3571620"/>
          </a:xfrm>
        </p:spPr>
        <p:txBody>
          <a:bodyPr>
            <a:normAutofit fontScale="92500" lnSpcReduction="20000"/>
          </a:bodyPr>
          <a:lstStyle/>
          <a:p>
            <a:r>
              <a:rPr lang="en-US" sz="2400" dirty="0"/>
              <a:t>When proposed trips are added, the solution to increase capacity and maintain/improve LOS often involves:</a:t>
            </a:r>
          </a:p>
          <a:p>
            <a:pPr lvl="1"/>
            <a:r>
              <a:rPr lang="en-US" sz="2200" dirty="0"/>
              <a:t>More or wider through lanes</a:t>
            </a:r>
          </a:p>
          <a:p>
            <a:pPr lvl="1"/>
            <a:r>
              <a:rPr lang="en-US" sz="2200" dirty="0"/>
              <a:t>More turn lanes</a:t>
            </a:r>
          </a:p>
          <a:p>
            <a:pPr lvl="1"/>
            <a:r>
              <a:rPr lang="en-US" sz="2200" dirty="0"/>
              <a:t>Complex signals</a:t>
            </a:r>
            <a:endParaRPr lang="en-US" sz="2200" dirty="0">
              <a:solidFill>
                <a:srgbClr val="FF0000"/>
              </a:solidFill>
            </a:endParaRPr>
          </a:p>
          <a:p>
            <a:r>
              <a:rPr lang="en-US" sz="2400" dirty="0"/>
              <a:t>Higher design speed solutions also include: </a:t>
            </a:r>
          </a:p>
          <a:p>
            <a:pPr lvl="1"/>
            <a:r>
              <a:rPr lang="en-US" sz="2200" dirty="0"/>
              <a:t>More or wider through lanes</a:t>
            </a:r>
          </a:p>
          <a:p>
            <a:pPr lvl="1"/>
            <a:r>
              <a:rPr lang="en-US" sz="2200" dirty="0"/>
              <a:t>Broad, smooth curves</a:t>
            </a:r>
          </a:p>
          <a:p>
            <a:pPr lvl="1"/>
            <a:r>
              <a:rPr lang="en-US" sz="2200" dirty="0"/>
              <a:t>Clear zone free of fixed objects</a:t>
            </a:r>
          </a:p>
          <a:p>
            <a:pPr lvl="1"/>
            <a:r>
              <a:rPr lang="en-US" sz="2200" dirty="0"/>
              <a:t>Wide shoulders</a:t>
            </a:r>
          </a:p>
          <a:p>
            <a:pPr lvl="1"/>
            <a:r>
              <a:rPr lang="en-US" sz="2200" dirty="0"/>
              <a:t>Feels comfortable to drive fast</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8</a:t>
            </a:fld>
            <a:endParaRPr lang="en-US" dirty="0"/>
          </a:p>
        </p:txBody>
      </p:sp>
    </p:spTree>
    <p:extLst>
      <p:ext uri="{BB962C8B-B14F-4D97-AF65-F5344CB8AC3E}">
        <p14:creationId xmlns:p14="http://schemas.microsoft.com/office/powerpoint/2010/main" val="25534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Traditional Engineering Approach</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076580"/>
            <a:ext cx="7620000" cy="3519274"/>
          </a:xfrm>
        </p:spPr>
        <p:txBody>
          <a:bodyPr>
            <a:normAutofit/>
          </a:bodyPr>
          <a:lstStyle/>
          <a:p>
            <a:r>
              <a:rPr lang="en-US" dirty="0"/>
              <a:t>What are the negative outcomes or “trade-offs”?</a:t>
            </a:r>
          </a:p>
          <a:p>
            <a:pPr lvl="1">
              <a:lnSpc>
                <a:spcPct val="90000"/>
              </a:lnSpc>
            </a:pPr>
            <a:r>
              <a:rPr lang="en-US" dirty="0"/>
              <a:t>Dangers from high speeds and high volumes of motorists</a:t>
            </a:r>
          </a:p>
          <a:p>
            <a:pPr lvl="1">
              <a:lnSpc>
                <a:spcPct val="90000"/>
              </a:lnSpc>
            </a:pPr>
            <a:r>
              <a:rPr lang="en-US" dirty="0"/>
              <a:t>Difficult or impossible for pedestrians to cross</a:t>
            </a:r>
          </a:p>
          <a:p>
            <a:pPr lvl="1">
              <a:lnSpc>
                <a:spcPct val="90000"/>
              </a:lnSpc>
            </a:pPr>
            <a:r>
              <a:rPr lang="en-US" dirty="0"/>
              <a:t>Uncomfortable for bicyclists</a:t>
            </a:r>
          </a:p>
          <a:p>
            <a:pPr lvl="1">
              <a:lnSpc>
                <a:spcPct val="90000"/>
              </a:lnSpc>
            </a:pPr>
            <a:r>
              <a:rPr lang="en-US" dirty="0"/>
              <a:t>Difficult for transit to stop</a:t>
            </a:r>
          </a:p>
          <a:p>
            <a:pPr lvl="1">
              <a:lnSpc>
                <a:spcPct val="90000"/>
              </a:lnSpc>
            </a:pPr>
            <a:endParaRPr lang="en-US" sz="1900" dirty="0"/>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9</a:t>
            </a:fld>
            <a:endParaRPr lang="en-US" dirty="0"/>
          </a:p>
        </p:txBody>
      </p:sp>
    </p:spTree>
    <p:extLst>
      <p:ext uri="{BB962C8B-B14F-4D97-AF65-F5344CB8AC3E}">
        <p14:creationId xmlns:p14="http://schemas.microsoft.com/office/powerpoint/2010/main" val="26953365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4761</TotalTime>
  <Words>8402</Words>
  <Application>Microsoft Office PowerPoint</Application>
  <PresentationFormat>On-screen Show (16:9)</PresentationFormat>
  <Paragraphs>648</Paragraphs>
  <Slides>53</Slides>
  <Notes>51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Arial</vt:lpstr>
      <vt:lpstr>Calibri</vt:lpstr>
      <vt:lpstr>Franklin Gothic Medium</vt:lpstr>
      <vt:lpstr>HSRC_FHWA_16x9</vt:lpstr>
      <vt:lpstr>Designing for Walking and Bicycling</vt:lpstr>
      <vt:lpstr>Module Outline</vt:lpstr>
      <vt:lpstr>Traditional Engineering Approach</vt:lpstr>
      <vt:lpstr>Traditional Engineering Approach</vt:lpstr>
      <vt:lpstr>Traditional Engineering Approach</vt:lpstr>
      <vt:lpstr>Traditional Engineering Approach</vt:lpstr>
      <vt:lpstr>Traditional Engineering Approach</vt:lpstr>
      <vt:lpstr>Traditional Engineering Approach</vt:lpstr>
      <vt:lpstr>Traditional Engineering Approach</vt:lpstr>
      <vt:lpstr>Street Hierarchy</vt:lpstr>
      <vt:lpstr>Street Hierarchy</vt:lpstr>
      <vt:lpstr>Street Hierarchy</vt:lpstr>
      <vt:lpstr>Design flexibility</vt:lpstr>
      <vt:lpstr>Design Flexibility</vt:lpstr>
      <vt:lpstr>Design Flexibility </vt:lpstr>
      <vt:lpstr>Design Principles</vt:lpstr>
      <vt:lpstr>Elements of the Roadway–Curb Radii</vt:lpstr>
      <vt:lpstr>Elements of the Roadway – Lane Width</vt:lpstr>
      <vt:lpstr>Elements of the Roadway – Lane Width</vt:lpstr>
      <vt:lpstr>Elements of the Roadway-- Driveways</vt:lpstr>
      <vt:lpstr>Complete Streets</vt:lpstr>
      <vt:lpstr>Complete Streets</vt:lpstr>
      <vt:lpstr>Complete Streets Example: Chicago</vt:lpstr>
      <vt:lpstr>Complete Streets Example: Chicago</vt:lpstr>
      <vt:lpstr>International Example of Design Flexibility:  Dutch Sustainable Safety Design Paradigm</vt:lpstr>
      <vt:lpstr>Resources for Navigating Design Flexibility</vt:lpstr>
      <vt:lpstr>Safe, Comfortable Networks</vt:lpstr>
      <vt:lpstr>Principles</vt:lpstr>
      <vt:lpstr>Principles -- Low-Stress Bicycle Networks</vt:lpstr>
      <vt:lpstr>Bikeways</vt:lpstr>
      <vt:lpstr>Bicycle Network</vt:lpstr>
      <vt:lpstr>Principles -- Bike Lanes</vt:lpstr>
      <vt:lpstr>Bikeway Degree of Separation</vt:lpstr>
      <vt:lpstr>Separated Bike Lanes</vt:lpstr>
      <vt:lpstr>Separated Bike Lanes</vt:lpstr>
      <vt:lpstr>SBL Four-Step Design:</vt:lpstr>
      <vt:lpstr>PowerPoint Presentation</vt:lpstr>
      <vt:lpstr>On-Street Bike Lanes</vt:lpstr>
      <vt:lpstr>On-Street Bike Lanes: Door Zone</vt:lpstr>
      <vt:lpstr>Bike Boxes</vt:lpstr>
      <vt:lpstr>Resurfacing: Opportunity for Bicycle Network Development</vt:lpstr>
      <vt:lpstr>Shared Roadways</vt:lpstr>
      <vt:lpstr>Shared Roadways – Bicycle Boulevards</vt:lpstr>
      <vt:lpstr>Shared Roadways - Europe </vt:lpstr>
      <vt:lpstr>Walkways</vt:lpstr>
      <vt:lpstr>Sidewalk Corridors</vt:lpstr>
      <vt:lpstr>Sidewalk Corridors</vt:lpstr>
      <vt:lpstr>Sidewalk Elements</vt:lpstr>
      <vt:lpstr>Walkways and Bikeways -- Rural Design </vt:lpstr>
      <vt:lpstr>Walkways and Bikeways -- Rural Design </vt:lpstr>
      <vt:lpstr>Crosswalk Visibility</vt:lpstr>
      <vt:lpstr>Crosswalk Visibility</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244</cp:revision>
  <dcterms:created xsi:type="dcterms:W3CDTF">2019-02-14T20:40:13Z</dcterms:created>
  <dcterms:modified xsi:type="dcterms:W3CDTF">2019-09-30T19:47:59Z</dcterms:modified>
</cp:coreProperties>
</file>